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34"/>
  </p:notesMasterIdLst>
  <p:sldIdLst>
    <p:sldId id="256" r:id="rId2"/>
    <p:sldId id="257" r:id="rId3"/>
    <p:sldId id="258" r:id="rId4"/>
    <p:sldId id="260" r:id="rId5"/>
    <p:sldId id="261" r:id="rId6"/>
    <p:sldId id="270" r:id="rId7"/>
    <p:sldId id="259" r:id="rId8"/>
    <p:sldId id="285" r:id="rId9"/>
    <p:sldId id="263" r:id="rId10"/>
    <p:sldId id="284" r:id="rId11"/>
    <p:sldId id="281" r:id="rId12"/>
    <p:sldId id="283" r:id="rId13"/>
    <p:sldId id="282" r:id="rId14"/>
    <p:sldId id="286" r:id="rId15"/>
    <p:sldId id="287" r:id="rId16"/>
    <p:sldId id="289" r:id="rId17"/>
    <p:sldId id="288" r:id="rId18"/>
    <p:sldId id="291" r:id="rId19"/>
    <p:sldId id="290" r:id="rId20"/>
    <p:sldId id="292" r:id="rId21"/>
    <p:sldId id="293" r:id="rId22"/>
    <p:sldId id="296" r:id="rId23"/>
    <p:sldId id="297" r:id="rId24"/>
    <p:sldId id="294" r:id="rId25"/>
    <p:sldId id="295" r:id="rId26"/>
    <p:sldId id="274" r:id="rId27"/>
    <p:sldId id="272" r:id="rId28"/>
    <p:sldId id="273" r:id="rId29"/>
    <p:sldId id="266" r:id="rId30"/>
    <p:sldId id="268" r:id="rId31"/>
    <p:sldId id="269" r:id="rId32"/>
    <p:sldId id="280"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 v="371" dt="2020-11-05T00:25:12.145"/>
    <p1510:client id="{E9FA68C7-F547-4682-835A-0B79A8665ECB}" v="380" dt="2020-11-05T00:28:04.2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Column1</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lt1">
                        <a:lumMod val="8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Sheet1!$A$2:$A$10</c:f>
              <c:strCache>
                <c:ptCount val="9"/>
                <c:pt idx="0">
                  <c:v>2007-08</c:v>
                </c:pt>
                <c:pt idx="1">
                  <c:v>2008-09</c:v>
                </c:pt>
                <c:pt idx="2">
                  <c:v>2009-10</c:v>
                </c:pt>
                <c:pt idx="3">
                  <c:v>2010-11</c:v>
                </c:pt>
                <c:pt idx="4">
                  <c:v>2011-12</c:v>
                </c:pt>
                <c:pt idx="5">
                  <c:v>2012-13</c:v>
                </c:pt>
                <c:pt idx="6">
                  <c:v>2013-14</c:v>
                </c:pt>
                <c:pt idx="7">
                  <c:v>2014-15</c:v>
                </c:pt>
                <c:pt idx="8">
                  <c:v>2015-16</c:v>
                </c:pt>
              </c:strCache>
            </c:strRef>
          </c:cat>
          <c:val>
            <c:numRef>
              <c:f>Sheet1!$B$2:$B$10</c:f>
              <c:numCache>
                <c:formatCode>General</c:formatCode>
                <c:ptCount val="9"/>
                <c:pt idx="0">
                  <c:v>5.3</c:v>
                </c:pt>
                <c:pt idx="1">
                  <c:v>5</c:v>
                </c:pt>
                <c:pt idx="2">
                  <c:v>5</c:v>
                </c:pt>
                <c:pt idx="3">
                  <c:v>5.3</c:v>
                </c:pt>
                <c:pt idx="4">
                  <c:v>5.4</c:v>
                </c:pt>
                <c:pt idx="5">
                  <c:v>6.3</c:v>
                </c:pt>
                <c:pt idx="6">
                  <c:v>5.0999999999999996</c:v>
                </c:pt>
                <c:pt idx="7">
                  <c:v>5.5</c:v>
                </c:pt>
                <c:pt idx="8">
                  <c:v>7.2</c:v>
                </c:pt>
              </c:numCache>
            </c:numRef>
          </c:val>
          <c:smooth val="0"/>
          <c:extLst>
            <c:ext xmlns:c16="http://schemas.microsoft.com/office/drawing/2014/chart" uri="{C3380CC4-5D6E-409C-BE32-E72D297353CC}">
              <c16:uniqueId val="{00000000-2A3B-490E-AB29-050BB9CFAACF}"/>
            </c:ext>
          </c:extLst>
        </c:ser>
        <c:dLbls>
          <c:dLblPos val="ctr"/>
          <c:showLegendKey val="0"/>
          <c:showVal val="1"/>
          <c:showCatName val="0"/>
          <c:showSerName val="0"/>
          <c:showPercent val="0"/>
          <c:showBubbleSize val="0"/>
        </c:dLbls>
        <c:smooth val="0"/>
        <c:axId val="1564168432"/>
        <c:axId val="1831567824"/>
      </c:lineChart>
      <c:catAx>
        <c:axId val="1564168432"/>
        <c:scaling>
          <c:orientation val="minMax"/>
        </c:scaling>
        <c:delete val="0"/>
        <c:axPos val="b"/>
        <c:numFmt formatCode="General" sourceLinked="1"/>
        <c:majorTickMark val="none"/>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2400" b="0" i="0" u="none" strike="noStrike" kern="1200" baseline="0">
                <a:solidFill>
                  <a:schemeClr val="lt1">
                    <a:lumMod val="85000"/>
                  </a:schemeClr>
                </a:solidFill>
                <a:latin typeface="+mn-lt"/>
                <a:ea typeface="+mn-ea"/>
                <a:cs typeface="+mn-cs"/>
              </a:defRPr>
            </a:pPr>
            <a:endParaRPr lang="en-US"/>
          </a:p>
        </c:txPr>
        <c:crossAx val="1831567824"/>
        <c:crosses val="autoZero"/>
        <c:auto val="1"/>
        <c:lblAlgn val="ctr"/>
        <c:lblOffset val="100"/>
        <c:noMultiLvlLbl val="0"/>
      </c:catAx>
      <c:valAx>
        <c:axId val="183156782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lt1">
                    <a:lumMod val="85000"/>
                  </a:schemeClr>
                </a:solidFill>
                <a:latin typeface="+mn-lt"/>
                <a:ea typeface="+mn-ea"/>
                <a:cs typeface="+mn-cs"/>
              </a:defRPr>
            </a:pPr>
            <a:endParaRPr lang="en-US"/>
          </a:p>
        </c:txPr>
        <c:crossAx val="1564168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CEA87E-5D8D-48DE-AE55-41C005487AC9}"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77DF1503-AEC1-42ED-A5AC-9FA56D0D78DD}">
      <dgm:prSet custT="1"/>
      <dgm:spPr/>
      <dgm:t>
        <a:bodyPr/>
        <a:lstStyle/>
        <a:p>
          <a:pPr>
            <a:lnSpc>
              <a:spcPct val="100000"/>
            </a:lnSpc>
          </a:pPr>
          <a:r>
            <a:rPr lang="en-US" sz="3200"/>
            <a:t>Causes conflict between coaches, players, and refs. </a:t>
          </a:r>
        </a:p>
      </dgm:t>
    </dgm:pt>
    <dgm:pt modelId="{E97C0634-3699-40CE-8BD0-094ED52E68F6}" type="parTrans" cxnId="{09F63701-B027-4B00-A5EB-6B135A86D965}">
      <dgm:prSet/>
      <dgm:spPr/>
      <dgm:t>
        <a:bodyPr/>
        <a:lstStyle/>
        <a:p>
          <a:endParaRPr lang="en-US"/>
        </a:p>
      </dgm:t>
    </dgm:pt>
    <dgm:pt modelId="{D6390E67-38EF-4D3A-A225-3C16495058AA}" type="sibTrans" cxnId="{09F63701-B027-4B00-A5EB-6B135A86D965}">
      <dgm:prSet/>
      <dgm:spPr/>
      <dgm:t>
        <a:bodyPr/>
        <a:lstStyle/>
        <a:p>
          <a:endParaRPr lang="en-US"/>
        </a:p>
      </dgm:t>
    </dgm:pt>
    <dgm:pt modelId="{FB484DD7-2A42-43F3-90E0-1F1162BCC70E}">
      <dgm:prSet custT="1"/>
      <dgm:spPr/>
      <dgm:t>
        <a:bodyPr/>
        <a:lstStyle/>
        <a:p>
          <a:pPr>
            <a:lnSpc>
              <a:spcPct val="100000"/>
            </a:lnSpc>
          </a:pPr>
          <a:r>
            <a:rPr lang="en-US" sz="3200"/>
            <a:t>Creates more objective decision making</a:t>
          </a:r>
          <a:r>
            <a:rPr lang="en-US" sz="2500"/>
            <a:t>.</a:t>
          </a:r>
        </a:p>
      </dgm:t>
    </dgm:pt>
    <dgm:pt modelId="{CDF5EE99-2DE6-4CA2-A275-4277C9D57BD6}" type="parTrans" cxnId="{E06DB033-6231-4CC6-9F30-E960E59570D2}">
      <dgm:prSet/>
      <dgm:spPr/>
      <dgm:t>
        <a:bodyPr/>
        <a:lstStyle/>
        <a:p>
          <a:endParaRPr lang="en-US"/>
        </a:p>
      </dgm:t>
    </dgm:pt>
    <dgm:pt modelId="{66B383E1-5F1F-498D-AB00-169484BB0121}" type="sibTrans" cxnId="{E06DB033-6231-4CC6-9F30-E960E59570D2}">
      <dgm:prSet/>
      <dgm:spPr/>
      <dgm:t>
        <a:bodyPr/>
        <a:lstStyle/>
        <a:p>
          <a:endParaRPr lang="en-US"/>
        </a:p>
      </dgm:t>
    </dgm:pt>
    <dgm:pt modelId="{B4B80706-A98B-4D6A-8A31-D3FDB960311B}">
      <dgm:prSet custT="1"/>
      <dgm:spPr/>
      <dgm:t>
        <a:bodyPr/>
        <a:lstStyle/>
        <a:p>
          <a:pPr>
            <a:lnSpc>
              <a:spcPct val="100000"/>
            </a:lnSpc>
          </a:pPr>
          <a:r>
            <a:rPr lang="en-US" sz="3200"/>
            <a:t>Overall satisfaction/experience for coaches, players, refs, and fans</a:t>
          </a:r>
        </a:p>
      </dgm:t>
    </dgm:pt>
    <dgm:pt modelId="{3F13AE9A-19E2-4B8A-A499-52A829B9B240}" type="parTrans" cxnId="{CF81DEEB-658E-4926-8011-0C6A8FFFF05C}">
      <dgm:prSet/>
      <dgm:spPr/>
      <dgm:t>
        <a:bodyPr/>
        <a:lstStyle/>
        <a:p>
          <a:endParaRPr lang="en-US"/>
        </a:p>
      </dgm:t>
    </dgm:pt>
    <dgm:pt modelId="{2ECDB4AE-1C31-4853-8BB1-3C8DBDBE0101}" type="sibTrans" cxnId="{CF81DEEB-658E-4926-8011-0C6A8FFFF05C}">
      <dgm:prSet/>
      <dgm:spPr/>
      <dgm:t>
        <a:bodyPr/>
        <a:lstStyle/>
        <a:p>
          <a:endParaRPr lang="en-US"/>
        </a:p>
      </dgm:t>
    </dgm:pt>
    <dgm:pt modelId="{69CA119D-B13F-4A99-95AE-2D6F2D268FF7}" type="pres">
      <dgm:prSet presAssocID="{19CEA87E-5D8D-48DE-AE55-41C005487AC9}" presName="root" presStyleCnt="0">
        <dgm:presLayoutVars>
          <dgm:dir/>
          <dgm:resizeHandles val="exact"/>
        </dgm:presLayoutVars>
      </dgm:prSet>
      <dgm:spPr/>
    </dgm:pt>
    <dgm:pt modelId="{EB88C09E-F5B7-4574-B6A6-5A23ECF4C8AB}" type="pres">
      <dgm:prSet presAssocID="{77DF1503-AEC1-42ED-A5AC-9FA56D0D78DD}" presName="compNode" presStyleCnt="0"/>
      <dgm:spPr/>
    </dgm:pt>
    <dgm:pt modelId="{FF82400C-3936-40B5-9990-DA4DEDD40B05}" type="pres">
      <dgm:prSet presAssocID="{77DF1503-AEC1-42ED-A5AC-9FA56D0D78DD}" presName="bgRect" presStyleLbl="bgShp" presStyleIdx="0" presStyleCnt="3"/>
      <dgm:spPr/>
    </dgm:pt>
    <dgm:pt modelId="{9B22C3E6-3017-462F-8D71-5CD8AA34B426}" type="pres">
      <dgm:prSet presAssocID="{77DF1503-AEC1-42ED-A5AC-9FA56D0D78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ngry Face with Solid Fill"/>
        </a:ext>
      </dgm:extLst>
    </dgm:pt>
    <dgm:pt modelId="{BD1E5144-150A-473A-B067-0AA22500E5A2}" type="pres">
      <dgm:prSet presAssocID="{77DF1503-AEC1-42ED-A5AC-9FA56D0D78DD}" presName="spaceRect" presStyleCnt="0"/>
      <dgm:spPr/>
    </dgm:pt>
    <dgm:pt modelId="{74117149-83EC-427B-8564-FC9F30709636}" type="pres">
      <dgm:prSet presAssocID="{77DF1503-AEC1-42ED-A5AC-9FA56D0D78DD}" presName="parTx" presStyleLbl="revTx" presStyleIdx="0" presStyleCnt="3">
        <dgm:presLayoutVars>
          <dgm:chMax val="0"/>
          <dgm:chPref val="0"/>
        </dgm:presLayoutVars>
      </dgm:prSet>
      <dgm:spPr/>
    </dgm:pt>
    <dgm:pt modelId="{45E33454-E365-4899-B151-63A92E30814F}" type="pres">
      <dgm:prSet presAssocID="{D6390E67-38EF-4D3A-A225-3C16495058AA}" presName="sibTrans" presStyleCnt="0"/>
      <dgm:spPr/>
    </dgm:pt>
    <dgm:pt modelId="{D2EDE8EA-835A-4C92-8A18-79C9A8970106}" type="pres">
      <dgm:prSet presAssocID="{FB484DD7-2A42-43F3-90E0-1F1162BCC70E}" presName="compNode" presStyleCnt="0"/>
      <dgm:spPr/>
    </dgm:pt>
    <dgm:pt modelId="{F088FF8D-1519-4D01-B452-2A859D94F4FA}" type="pres">
      <dgm:prSet presAssocID="{FB484DD7-2A42-43F3-90E0-1F1162BCC70E}" presName="bgRect" presStyleLbl="bgShp" presStyleIdx="1" presStyleCnt="3"/>
      <dgm:spPr/>
    </dgm:pt>
    <dgm:pt modelId="{7E2EAE11-0F4E-4511-88D8-BCD1C888CC30}" type="pres">
      <dgm:prSet presAssocID="{FB484DD7-2A42-43F3-90E0-1F1162BCC70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ecision chart"/>
        </a:ext>
      </dgm:extLst>
    </dgm:pt>
    <dgm:pt modelId="{E018935C-3F21-4C5C-97AD-5A16C745FFF1}" type="pres">
      <dgm:prSet presAssocID="{FB484DD7-2A42-43F3-90E0-1F1162BCC70E}" presName="spaceRect" presStyleCnt="0"/>
      <dgm:spPr/>
    </dgm:pt>
    <dgm:pt modelId="{3B7D5B66-A3DA-4E01-BE1C-19BC9259C43D}" type="pres">
      <dgm:prSet presAssocID="{FB484DD7-2A42-43F3-90E0-1F1162BCC70E}" presName="parTx" presStyleLbl="revTx" presStyleIdx="1" presStyleCnt="3">
        <dgm:presLayoutVars>
          <dgm:chMax val="0"/>
          <dgm:chPref val="0"/>
        </dgm:presLayoutVars>
      </dgm:prSet>
      <dgm:spPr/>
    </dgm:pt>
    <dgm:pt modelId="{A8C061B6-B23D-4EE1-8CFD-631711CE457D}" type="pres">
      <dgm:prSet presAssocID="{66B383E1-5F1F-498D-AB00-169484BB0121}" presName="sibTrans" presStyleCnt="0"/>
      <dgm:spPr/>
    </dgm:pt>
    <dgm:pt modelId="{E3E5EB15-3DFE-41BF-A493-21B172964EB9}" type="pres">
      <dgm:prSet presAssocID="{B4B80706-A98B-4D6A-8A31-D3FDB960311B}" presName="compNode" presStyleCnt="0"/>
      <dgm:spPr/>
    </dgm:pt>
    <dgm:pt modelId="{E5C1A83E-2A4B-4DE8-B31A-5AE17D342D7E}" type="pres">
      <dgm:prSet presAssocID="{B4B80706-A98B-4D6A-8A31-D3FDB960311B}" presName="bgRect" presStyleLbl="bgShp" presStyleIdx="2" presStyleCnt="3"/>
      <dgm:spPr/>
    </dgm:pt>
    <dgm:pt modelId="{0FF74B19-CAFD-4CAF-A857-D3684FC0E554}" type="pres">
      <dgm:prSet presAssocID="{B4B80706-A98B-4D6A-8A31-D3FDB960311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port Balls"/>
        </a:ext>
      </dgm:extLst>
    </dgm:pt>
    <dgm:pt modelId="{AA2BBC0C-3D64-47B8-B6B3-8733F8F805B6}" type="pres">
      <dgm:prSet presAssocID="{B4B80706-A98B-4D6A-8A31-D3FDB960311B}" presName="spaceRect" presStyleCnt="0"/>
      <dgm:spPr/>
    </dgm:pt>
    <dgm:pt modelId="{308DE743-1CF5-4690-98AD-1ABD97389458}" type="pres">
      <dgm:prSet presAssocID="{B4B80706-A98B-4D6A-8A31-D3FDB960311B}" presName="parTx" presStyleLbl="revTx" presStyleIdx="2" presStyleCnt="3">
        <dgm:presLayoutVars>
          <dgm:chMax val="0"/>
          <dgm:chPref val="0"/>
        </dgm:presLayoutVars>
      </dgm:prSet>
      <dgm:spPr/>
    </dgm:pt>
  </dgm:ptLst>
  <dgm:cxnLst>
    <dgm:cxn modelId="{09F63701-B027-4B00-A5EB-6B135A86D965}" srcId="{19CEA87E-5D8D-48DE-AE55-41C005487AC9}" destId="{77DF1503-AEC1-42ED-A5AC-9FA56D0D78DD}" srcOrd="0" destOrd="0" parTransId="{E97C0634-3699-40CE-8BD0-094ED52E68F6}" sibTransId="{D6390E67-38EF-4D3A-A225-3C16495058AA}"/>
    <dgm:cxn modelId="{E06DB033-6231-4CC6-9F30-E960E59570D2}" srcId="{19CEA87E-5D8D-48DE-AE55-41C005487AC9}" destId="{FB484DD7-2A42-43F3-90E0-1F1162BCC70E}" srcOrd="1" destOrd="0" parTransId="{CDF5EE99-2DE6-4CA2-A275-4277C9D57BD6}" sibTransId="{66B383E1-5F1F-498D-AB00-169484BB0121}"/>
    <dgm:cxn modelId="{86B09F38-E5C1-4D8A-987B-8FDC1CD17D4D}" type="presOf" srcId="{B4B80706-A98B-4D6A-8A31-D3FDB960311B}" destId="{308DE743-1CF5-4690-98AD-1ABD97389458}" srcOrd="0" destOrd="0" presId="urn:microsoft.com/office/officeart/2018/2/layout/IconVerticalSolidList"/>
    <dgm:cxn modelId="{CD173E5E-8B9A-41D5-84C0-902F1AFC6C97}" type="presOf" srcId="{19CEA87E-5D8D-48DE-AE55-41C005487AC9}" destId="{69CA119D-B13F-4A99-95AE-2D6F2D268FF7}" srcOrd="0" destOrd="0" presId="urn:microsoft.com/office/officeart/2018/2/layout/IconVerticalSolidList"/>
    <dgm:cxn modelId="{91B31C58-D98B-4193-B693-37534908090E}" type="presOf" srcId="{77DF1503-AEC1-42ED-A5AC-9FA56D0D78DD}" destId="{74117149-83EC-427B-8564-FC9F30709636}" srcOrd="0" destOrd="0" presId="urn:microsoft.com/office/officeart/2018/2/layout/IconVerticalSolidList"/>
    <dgm:cxn modelId="{A82CF4B8-BB41-41CB-A7FC-43962DC6C776}" type="presOf" srcId="{FB484DD7-2A42-43F3-90E0-1F1162BCC70E}" destId="{3B7D5B66-A3DA-4E01-BE1C-19BC9259C43D}" srcOrd="0" destOrd="0" presId="urn:microsoft.com/office/officeart/2018/2/layout/IconVerticalSolidList"/>
    <dgm:cxn modelId="{CF81DEEB-658E-4926-8011-0C6A8FFFF05C}" srcId="{19CEA87E-5D8D-48DE-AE55-41C005487AC9}" destId="{B4B80706-A98B-4D6A-8A31-D3FDB960311B}" srcOrd="2" destOrd="0" parTransId="{3F13AE9A-19E2-4B8A-A499-52A829B9B240}" sibTransId="{2ECDB4AE-1C31-4853-8BB1-3C8DBDBE0101}"/>
    <dgm:cxn modelId="{84E5F716-0309-4BF7-8615-66F1688F4BD5}" type="presParOf" srcId="{69CA119D-B13F-4A99-95AE-2D6F2D268FF7}" destId="{EB88C09E-F5B7-4574-B6A6-5A23ECF4C8AB}" srcOrd="0" destOrd="0" presId="urn:microsoft.com/office/officeart/2018/2/layout/IconVerticalSolidList"/>
    <dgm:cxn modelId="{56974D7F-907F-4583-805F-22EF6DD2B48D}" type="presParOf" srcId="{EB88C09E-F5B7-4574-B6A6-5A23ECF4C8AB}" destId="{FF82400C-3936-40B5-9990-DA4DEDD40B05}" srcOrd="0" destOrd="0" presId="urn:microsoft.com/office/officeart/2018/2/layout/IconVerticalSolidList"/>
    <dgm:cxn modelId="{3211999E-5E1E-4E1B-8DDD-A0A1AE58ED0F}" type="presParOf" srcId="{EB88C09E-F5B7-4574-B6A6-5A23ECF4C8AB}" destId="{9B22C3E6-3017-462F-8D71-5CD8AA34B426}" srcOrd="1" destOrd="0" presId="urn:microsoft.com/office/officeart/2018/2/layout/IconVerticalSolidList"/>
    <dgm:cxn modelId="{8A0051DD-44EB-4C10-A479-F4098F07996B}" type="presParOf" srcId="{EB88C09E-F5B7-4574-B6A6-5A23ECF4C8AB}" destId="{BD1E5144-150A-473A-B067-0AA22500E5A2}" srcOrd="2" destOrd="0" presId="urn:microsoft.com/office/officeart/2018/2/layout/IconVerticalSolidList"/>
    <dgm:cxn modelId="{A13AD93D-292D-4761-B542-130314154525}" type="presParOf" srcId="{EB88C09E-F5B7-4574-B6A6-5A23ECF4C8AB}" destId="{74117149-83EC-427B-8564-FC9F30709636}" srcOrd="3" destOrd="0" presId="urn:microsoft.com/office/officeart/2018/2/layout/IconVerticalSolidList"/>
    <dgm:cxn modelId="{A883F56E-D2D6-4CB8-8188-06640EAE525F}" type="presParOf" srcId="{69CA119D-B13F-4A99-95AE-2D6F2D268FF7}" destId="{45E33454-E365-4899-B151-63A92E30814F}" srcOrd="1" destOrd="0" presId="urn:microsoft.com/office/officeart/2018/2/layout/IconVerticalSolidList"/>
    <dgm:cxn modelId="{FFA78CE7-1631-46F7-9382-C97E28D4137A}" type="presParOf" srcId="{69CA119D-B13F-4A99-95AE-2D6F2D268FF7}" destId="{D2EDE8EA-835A-4C92-8A18-79C9A8970106}" srcOrd="2" destOrd="0" presId="urn:microsoft.com/office/officeart/2018/2/layout/IconVerticalSolidList"/>
    <dgm:cxn modelId="{7B7F597A-E782-4E49-83D2-72336670B8D8}" type="presParOf" srcId="{D2EDE8EA-835A-4C92-8A18-79C9A8970106}" destId="{F088FF8D-1519-4D01-B452-2A859D94F4FA}" srcOrd="0" destOrd="0" presId="urn:microsoft.com/office/officeart/2018/2/layout/IconVerticalSolidList"/>
    <dgm:cxn modelId="{5DD51994-6C27-4A8B-8C6E-CEC5F7495BDE}" type="presParOf" srcId="{D2EDE8EA-835A-4C92-8A18-79C9A8970106}" destId="{7E2EAE11-0F4E-4511-88D8-BCD1C888CC30}" srcOrd="1" destOrd="0" presId="urn:microsoft.com/office/officeart/2018/2/layout/IconVerticalSolidList"/>
    <dgm:cxn modelId="{C7D7CD2B-FFAE-46AF-B61F-0779B275537E}" type="presParOf" srcId="{D2EDE8EA-835A-4C92-8A18-79C9A8970106}" destId="{E018935C-3F21-4C5C-97AD-5A16C745FFF1}" srcOrd="2" destOrd="0" presId="urn:microsoft.com/office/officeart/2018/2/layout/IconVerticalSolidList"/>
    <dgm:cxn modelId="{14EBD4C5-FA1B-4362-AEF7-B5FA88669C5B}" type="presParOf" srcId="{D2EDE8EA-835A-4C92-8A18-79C9A8970106}" destId="{3B7D5B66-A3DA-4E01-BE1C-19BC9259C43D}" srcOrd="3" destOrd="0" presId="urn:microsoft.com/office/officeart/2018/2/layout/IconVerticalSolidList"/>
    <dgm:cxn modelId="{383B058B-0710-47F0-BC7F-04287790A923}" type="presParOf" srcId="{69CA119D-B13F-4A99-95AE-2D6F2D268FF7}" destId="{A8C061B6-B23D-4EE1-8CFD-631711CE457D}" srcOrd="3" destOrd="0" presId="urn:microsoft.com/office/officeart/2018/2/layout/IconVerticalSolidList"/>
    <dgm:cxn modelId="{E38086B9-FCAF-4B03-AEF3-E33BB4BDB3AE}" type="presParOf" srcId="{69CA119D-B13F-4A99-95AE-2D6F2D268FF7}" destId="{E3E5EB15-3DFE-41BF-A493-21B172964EB9}" srcOrd="4" destOrd="0" presId="urn:microsoft.com/office/officeart/2018/2/layout/IconVerticalSolidList"/>
    <dgm:cxn modelId="{62EF0C39-E20F-4AEB-B4FE-E4E847A541CB}" type="presParOf" srcId="{E3E5EB15-3DFE-41BF-A493-21B172964EB9}" destId="{E5C1A83E-2A4B-4DE8-B31A-5AE17D342D7E}" srcOrd="0" destOrd="0" presId="urn:microsoft.com/office/officeart/2018/2/layout/IconVerticalSolidList"/>
    <dgm:cxn modelId="{91836F1D-C948-450E-A72A-25DE005339B5}" type="presParOf" srcId="{E3E5EB15-3DFE-41BF-A493-21B172964EB9}" destId="{0FF74B19-CAFD-4CAF-A857-D3684FC0E554}" srcOrd="1" destOrd="0" presId="urn:microsoft.com/office/officeart/2018/2/layout/IconVerticalSolidList"/>
    <dgm:cxn modelId="{1F7D6A18-BE7F-4E47-8DA5-9BE0F611E017}" type="presParOf" srcId="{E3E5EB15-3DFE-41BF-A493-21B172964EB9}" destId="{AA2BBC0C-3D64-47B8-B6B3-8733F8F805B6}" srcOrd="2" destOrd="0" presId="urn:microsoft.com/office/officeart/2018/2/layout/IconVerticalSolidList"/>
    <dgm:cxn modelId="{70387923-2FF1-4CE6-A8A3-D4FAD4026849}" type="presParOf" srcId="{E3E5EB15-3DFE-41BF-A493-21B172964EB9}" destId="{308DE743-1CF5-4690-98AD-1ABD9738945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2400C-3936-40B5-9990-DA4DEDD40B05}">
      <dsp:nvSpPr>
        <dsp:cNvPr id="0" name=""/>
        <dsp:cNvSpPr/>
      </dsp:nvSpPr>
      <dsp:spPr>
        <a:xfrm>
          <a:off x="0" y="2655"/>
          <a:ext cx="10515600" cy="12040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22C3E6-3017-462F-8D71-5CD8AA34B426}">
      <dsp:nvSpPr>
        <dsp:cNvPr id="0" name=""/>
        <dsp:cNvSpPr/>
      </dsp:nvSpPr>
      <dsp:spPr>
        <a:xfrm>
          <a:off x="364238" y="273576"/>
          <a:ext cx="662899" cy="6622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117149-83EC-427B-8564-FC9F30709636}">
      <dsp:nvSpPr>
        <dsp:cNvPr id="0" name=""/>
        <dsp:cNvSpPr/>
      </dsp:nvSpPr>
      <dsp:spPr>
        <a:xfrm>
          <a:off x="1391376" y="2655"/>
          <a:ext cx="9102796"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422400">
            <a:lnSpc>
              <a:spcPct val="100000"/>
            </a:lnSpc>
            <a:spcBef>
              <a:spcPct val="0"/>
            </a:spcBef>
            <a:spcAft>
              <a:spcPct val="35000"/>
            </a:spcAft>
            <a:buNone/>
          </a:pPr>
          <a:r>
            <a:rPr lang="en-US" sz="3200" kern="1200"/>
            <a:t>Causes conflict between coaches, players, and refs. </a:t>
          </a:r>
        </a:p>
      </dsp:txBody>
      <dsp:txXfrm>
        <a:off x="1391376" y="2655"/>
        <a:ext cx="9102796" cy="1241722"/>
      </dsp:txXfrm>
    </dsp:sp>
    <dsp:sp modelId="{F088FF8D-1519-4D01-B452-2A859D94F4FA}">
      <dsp:nvSpPr>
        <dsp:cNvPr id="0" name=""/>
        <dsp:cNvSpPr/>
      </dsp:nvSpPr>
      <dsp:spPr>
        <a:xfrm>
          <a:off x="0" y="1554807"/>
          <a:ext cx="10515600" cy="12040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2EAE11-0F4E-4511-88D8-BCD1C888CC30}">
      <dsp:nvSpPr>
        <dsp:cNvPr id="0" name=""/>
        <dsp:cNvSpPr/>
      </dsp:nvSpPr>
      <dsp:spPr>
        <a:xfrm>
          <a:off x="364238" y="1825729"/>
          <a:ext cx="662899" cy="6622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7D5B66-A3DA-4E01-BE1C-19BC9259C43D}">
      <dsp:nvSpPr>
        <dsp:cNvPr id="0" name=""/>
        <dsp:cNvSpPr/>
      </dsp:nvSpPr>
      <dsp:spPr>
        <a:xfrm>
          <a:off x="1391376" y="1554807"/>
          <a:ext cx="9102796"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422400">
            <a:lnSpc>
              <a:spcPct val="100000"/>
            </a:lnSpc>
            <a:spcBef>
              <a:spcPct val="0"/>
            </a:spcBef>
            <a:spcAft>
              <a:spcPct val="35000"/>
            </a:spcAft>
            <a:buNone/>
          </a:pPr>
          <a:r>
            <a:rPr lang="en-US" sz="3200" kern="1200"/>
            <a:t>Creates more objective decision making</a:t>
          </a:r>
          <a:r>
            <a:rPr lang="en-US" sz="2500" kern="1200"/>
            <a:t>.</a:t>
          </a:r>
        </a:p>
      </dsp:txBody>
      <dsp:txXfrm>
        <a:off x="1391376" y="1554807"/>
        <a:ext cx="9102796" cy="1241722"/>
      </dsp:txXfrm>
    </dsp:sp>
    <dsp:sp modelId="{E5C1A83E-2A4B-4DE8-B31A-5AE17D342D7E}">
      <dsp:nvSpPr>
        <dsp:cNvPr id="0" name=""/>
        <dsp:cNvSpPr/>
      </dsp:nvSpPr>
      <dsp:spPr>
        <a:xfrm>
          <a:off x="0" y="3106960"/>
          <a:ext cx="10515600" cy="12040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F74B19-CAFD-4CAF-A857-D3684FC0E554}">
      <dsp:nvSpPr>
        <dsp:cNvPr id="0" name=""/>
        <dsp:cNvSpPr/>
      </dsp:nvSpPr>
      <dsp:spPr>
        <a:xfrm>
          <a:off x="364594" y="3377881"/>
          <a:ext cx="662899" cy="6622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8DE743-1CF5-4690-98AD-1ABD97389458}">
      <dsp:nvSpPr>
        <dsp:cNvPr id="0" name=""/>
        <dsp:cNvSpPr/>
      </dsp:nvSpPr>
      <dsp:spPr>
        <a:xfrm>
          <a:off x="1392088" y="3106960"/>
          <a:ext cx="908000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422400">
            <a:lnSpc>
              <a:spcPct val="100000"/>
            </a:lnSpc>
            <a:spcBef>
              <a:spcPct val="0"/>
            </a:spcBef>
            <a:spcAft>
              <a:spcPct val="35000"/>
            </a:spcAft>
            <a:buNone/>
          </a:pPr>
          <a:r>
            <a:rPr lang="en-US" sz="3200" kern="1200"/>
            <a:t>Overall satisfaction/experience for coaches, players, refs, and fans</a:t>
          </a:r>
        </a:p>
      </dsp:txBody>
      <dsp:txXfrm>
        <a:off x="1392088" y="3106960"/>
        <a:ext cx="9080009" cy="124172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5F4152-CD2E-3A49-B6DF-C44D486AD98A}" type="datetimeFigureOut">
              <a:rPr lang="en-US" smtClean="0"/>
              <a:t>11/5/2020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824E95-1520-DA43-8C3E-347B60B35ED0}" type="slidenum">
              <a:rPr lang="en-US" smtClean="0"/>
              <a:t>‹#›</a:t>
            </a:fld>
            <a:endParaRPr lang="en-US"/>
          </a:p>
        </p:txBody>
      </p:sp>
    </p:spTree>
    <p:extLst>
      <p:ext uri="{BB962C8B-B14F-4D97-AF65-F5344CB8AC3E}">
        <p14:creationId xmlns:p14="http://schemas.microsoft.com/office/powerpoint/2010/main" val="170540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Caitlin</a:t>
            </a:r>
          </a:p>
          <a:p>
            <a:r>
              <a:rPr lang="en-US"/>
              <a:t>Backstory:</a:t>
            </a:r>
          </a:p>
        </p:txBody>
      </p:sp>
      <p:sp>
        <p:nvSpPr>
          <p:cNvPr id="4" name="Slide Number Placeholder 3"/>
          <p:cNvSpPr>
            <a:spLocks noGrp="1"/>
          </p:cNvSpPr>
          <p:nvPr>
            <p:ph type="sldNum" sz="quarter" idx="5"/>
          </p:nvPr>
        </p:nvSpPr>
        <p:spPr/>
        <p:txBody>
          <a:bodyPr/>
          <a:lstStyle/>
          <a:p>
            <a:fld id="{9D824E95-1520-DA43-8C3E-347B60B35ED0}" type="slidenum">
              <a:rPr lang="en-US" smtClean="0"/>
              <a:t>1</a:t>
            </a:fld>
            <a:endParaRPr lang="en-US"/>
          </a:p>
        </p:txBody>
      </p:sp>
    </p:spTree>
    <p:extLst>
      <p:ext uri="{BB962C8B-B14F-4D97-AF65-F5344CB8AC3E}">
        <p14:creationId xmlns:p14="http://schemas.microsoft.com/office/powerpoint/2010/main" val="3895365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Ashley</a:t>
            </a:r>
          </a:p>
          <a:p>
            <a:pPr rtl="0"/>
            <a:r>
              <a:rPr lang="en-US" sz="1200" b="0" i="0" u="none" strike="noStrike" kern="1200">
                <a:solidFill>
                  <a:schemeClr val="tx1"/>
                </a:solidFill>
                <a:effectLst/>
                <a:latin typeface="+mn-lt"/>
                <a:ea typeface="+mn-ea"/>
                <a:cs typeface="+mn-cs"/>
              </a:rPr>
              <a:t>The target market for The Lightning System is the Western Conference of the United States Hockey League, which is a part of the Junior Hockey League. The Western Conference consists of 8 different teams. We would need Tom Garrity, who is the commissioner of the USHL, to approve the use of the lightning system.</a:t>
            </a:r>
          </a:p>
          <a:p>
            <a:br>
              <a:rPr lang="en-US"/>
            </a:br>
            <a:br>
              <a:rPr lang="en-US"/>
            </a:br>
            <a:endParaRPr lang="en-US"/>
          </a:p>
        </p:txBody>
      </p:sp>
      <p:sp>
        <p:nvSpPr>
          <p:cNvPr id="4" name="Slide Number Placeholder 3"/>
          <p:cNvSpPr>
            <a:spLocks noGrp="1"/>
          </p:cNvSpPr>
          <p:nvPr>
            <p:ph type="sldNum" sz="quarter" idx="5"/>
          </p:nvPr>
        </p:nvSpPr>
        <p:spPr/>
        <p:txBody>
          <a:bodyPr/>
          <a:lstStyle/>
          <a:p>
            <a:fld id="{9D824E95-1520-DA43-8C3E-347B60B35ED0}" type="slidenum">
              <a:rPr lang="en-US" smtClean="0"/>
              <a:t>27</a:t>
            </a:fld>
            <a:endParaRPr lang="en-US"/>
          </a:p>
        </p:txBody>
      </p:sp>
    </p:spTree>
    <p:extLst>
      <p:ext uri="{BB962C8B-B14F-4D97-AF65-F5344CB8AC3E}">
        <p14:creationId xmlns:p14="http://schemas.microsoft.com/office/powerpoint/2010/main" val="3242575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Ashley</a:t>
            </a:r>
          </a:p>
          <a:p>
            <a:pPr rtl="0"/>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Players in the USHL range from 16-21 years old. There are about 280 players in this conference which is about 35 players per team. The majority of USHL teams are located in the Midwest. </a:t>
            </a:r>
          </a:p>
          <a:p>
            <a:br>
              <a:rPr lang="en-US"/>
            </a:br>
            <a:br>
              <a:rPr lang="en-US"/>
            </a:br>
            <a:endParaRPr lang="en-US"/>
          </a:p>
        </p:txBody>
      </p:sp>
      <p:sp>
        <p:nvSpPr>
          <p:cNvPr id="4" name="Slide Number Placeholder 3"/>
          <p:cNvSpPr>
            <a:spLocks noGrp="1"/>
          </p:cNvSpPr>
          <p:nvPr>
            <p:ph type="sldNum" sz="quarter" idx="5"/>
          </p:nvPr>
        </p:nvSpPr>
        <p:spPr/>
        <p:txBody>
          <a:bodyPr/>
          <a:lstStyle/>
          <a:p>
            <a:fld id="{9D824E95-1520-DA43-8C3E-347B60B35ED0}" type="slidenum">
              <a:rPr lang="en-US" smtClean="0"/>
              <a:t>28</a:t>
            </a:fld>
            <a:endParaRPr lang="en-US"/>
          </a:p>
        </p:txBody>
      </p:sp>
    </p:spTree>
    <p:extLst>
      <p:ext uri="{BB962C8B-B14F-4D97-AF65-F5344CB8AC3E}">
        <p14:creationId xmlns:p14="http://schemas.microsoft.com/office/powerpoint/2010/main" val="4155117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Ashley</a:t>
            </a:r>
          </a:p>
          <a:p>
            <a:pPr rtl="0"/>
            <a:r>
              <a:rPr lang="en-US" sz="1200" b="0" i="0" u="none" strike="noStrike" kern="1200">
                <a:solidFill>
                  <a:schemeClr val="tx1"/>
                </a:solidFill>
                <a:effectLst/>
                <a:latin typeface="+mn-lt"/>
                <a:ea typeface="+mn-ea"/>
                <a:cs typeface="+mn-cs"/>
              </a:rPr>
              <a:t>The behavior of our target market is that the players and the USHL will buy anything to better the game of hockey and buy anything that will help them compete to be the best. Hockey players for the USHL play 62 regular season games every year meaning that hockey is their life and everything they do is shaped by the game. </a:t>
            </a:r>
          </a:p>
          <a:p>
            <a:pPr rtl="0"/>
            <a:br>
              <a:rPr lang="en-US" sz="1200" b="0" i="0" u="none" strike="noStrike" kern="1200">
                <a:solidFill>
                  <a:schemeClr val="tx1"/>
                </a:solidFill>
                <a:effectLst/>
                <a:latin typeface="+mn-lt"/>
                <a:ea typeface="+mn-ea"/>
                <a:cs typeface="+mn-cs"/>
              </a:rPr>
            </a:br>
            <a:br>
              <a:rPr lang="en-US" sz="1200" b="0" i="0" u="none" strike="noStrike" kern="1200">
                <a:solidFill>
                  <a:schemeClr val="tx1"/>
                </a:solidFill>
                <a:effectLst/>
                <a:latin typeface="+mn-lt"/>
                <a:ea typeface="+mn-ea"/>
                <a:cs typeface="+mn-cs"/>
              </a:rPr>
            </a:br>
            <a:r>
              <a:rPr lang="en-US" sz="1200" b="0" i="0" u="none" strike="noStrike" kern="1200">
                <a:solidFill>
                  <a:schemeClr val="tx1"/>
                </a:solidFill>
                <a:effectLst/>
                <a:latin typeface="+mn-lt"/>
                <a:ea typeface="+mn-ea"/>
                <a:cs typeface="+mn-cs"/>
              </a:rPr>
              <a:t>We choose the USHL because they don’t have professional referees, Coaches challenge is not allowed in overturning incorrect calls in the USHL, whereas it is a very prevalent method for the NHL, Video cameras in USHL rinks are low quality causing for issues with reviewing plays, there are Only 8 rinks that would require the system, and its Easily expandable to the Eastern Conference of the USHL and higher levels of hockey once more data is collected.</a:t>
            </a:r>
          </a:p>
          <a:p>
            <a:br>
              <a:rPr lang="en-US" sz="1200" b="0" i="0" u="none" strike="noStrike" kern="1200">
                <a:solidFill>
                  <a:schemeClr val="tx1"/>
                </a:solidFill>
                <a:effectLst/>
                <a:latin typeface="+mn-lt"/>
                <a:ea typeface="+mn-ea"/>
                <a:cs typeface="+mn-cs"/>
              </a:rPr>
            </a:br>
            <a:br>
              <a:rPr lang="en-US"/>
            </a:br>
            <a:endParaRPr lang="en-US"/>
          </a:p>
        </p:txBody>
      </p:sp>
      <p:sp>
        <p:nvSpPr>
          <p:cNvPr id="4" name="Slide Number Placeholder 3"/>
          <p:cNvSpPr>
            <a:spLocks noGrp="1"/>
          </p:cNvSpPr>
          <p:nvPr>
            <p:ph type="sldNum" sz="quarter" idx="5"/>
          </p:nvPr>
        </p:nvSpPr>
        <p:spPr/>
        <p:txBody>
          <a:bodyPr/>
          <a:lstStyle/>
          <a:p>
            <a:fld id="{9D824E95-1520-DA43-8C3E-347B60B35ED0}" type="slidenum">
              <a:rPr lang="en-US" smtClean="0"/>
              <a:t>29</a:t>
            </a:fld>
            <a:endParaRPr lang="en-US"/>
          </a:p>
        </p:txBody>
      </p:sp>
    </p:spTree>
    <p:extLst>
      <p:ext uri="{BB962C8B-B14F-4D97-AF65-F5344CB8AC3E}">
        <p14:creationId xmlns:p14="http://schemas.microsoft.com/office/powerpoint/2010/main" val="4241064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Ben</a:t>
            </a:r>
          </a:p>
          <a:p>
            <a:r>
              <a:rPr lang="en-US" b="1"/>
              <a:t>contract</a:t>
            </a:r>
            <a:r>
              <a:rPr lang="en-US"/>
              <a:t> is a </a:t>
            </a:r>
            <a:r>
              <a:rPr lang="en-US" b="1"/>
              <a:t>cost</a:t>
            </a:r>
            <a:r>
              <a:rPr lang="en-US"/>
              <a:t>-type </a:t>
            </a:r>
            <a:r>
              <a:rPr lang="en-US" b="1"/>
              <a:t>contract</a:t>
            </a:r>
            <a:r>
              <a:rPr lang="en-US"/>
              <a:t> (also known as an open-book </a:t>
            </a:r>
            <a:r>
              <a:rPr lang="en-US" b="1"/>
              <a:t>contract</a:t>
            </a:r>
            <a:r>
              <a:rPr lang="en-US"/>
              <a:t>) where the contractor is compensated for actual costs incurred plus a fixed fee subject to a ceiling </a:t>
            </a:r>
            <a:r>
              <a:rPr lang="en-US" b="1"/>
              <a:t>price</a:t>
            </a:r>
            <a:r>
              <a:rPr lang="en-US"/>
              <a:t>.</a:t>
            </a:r>
          </a:p>
        </p:txBody>
      </p:sp>
      <p:sp>
        <p:nvSpPr>
          <p:cNvPr id="4" name="Slide Number Placeholder 3"/>
          <p:cNvSpPr>
            <a:spLocks noGrp="1"/>
          </p:cNvSpPr>
          <p:nvPr>
            <p:ph type="sldNum" sz="quarter" idx="5"/>
          </p:nvPr>
        </p:nvSpPr>
        <p:spPr/>
        <p:txBody>
          <a:bodyPr/>
          <a:lstStyle/>
          <a:p>
            <a:fld id="{9D824E95-1520-DA43-8C3E-347B60B35ED0}" type="slidenum">
              <a:rPr lang="en-US" smtClean="0"/>
              <a:t>30</a:t>
            </a:fld>
            <a:endParaRPr lang="en-US"/>
          </a:p>
        </p:txBody>
      </p:sp>
    </p:spTree>
    <p:extLst>
      <p:ext uri="{BB962C8B-B14F-4D97-AF65-F5344CB8AC3E}">
        <p14:creationId xmlns:p14="http://schemas.microsoft.com/office/powerpoint/2010/main" val="9579610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Ben</a:t>
            </a:r>
          </a:p>
        </p:txBody>
      </p:sp>
      <p:sp>
        <p:nvSpPr>
          <p:cNvPr id="4" name="Slide Number Placeholder 3"/>
          <p:cNvSpPr>
            <a:spLocks noGrp="1"/>
          </p:cNvSpPr>
          <p:nvPr>
            <p:ph type="sldNum" sz="quarter" idx="5"/>
          </p:nvPr>
        </p:nvSpPr>
        <p:spPr/>
        <p:txBody>
          <a:bodyPr/>
          <a:lstStyle/>
          <a:p>
            <a:fld id="{9D824E95-1520-DA43-8C3E-347B60B35ED0}" type="slidenum">
              <a:rPr lang="en-US" smtClean="0"/>
              <a:t>31</a:t>
            </a:fld>
            <a:endParaRPr lang="en-US"/>
          </a:p>
        </p:txBody>
      </p:sp>
    </p:spTree>
    <p:extLst>
      <p:ext uri="{BB962C8B-B14F-4D97-AF65-F5344CB8AC3E}">
        <p14:creationId xmlns:p14="http://schemas.microsoft.com/office/powerpoint/2010/main" val="2890217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Caitlin</a:t>
            </a:r>
          </a:p>
        </p:txBody>
      </p:sp>
      <p:sp>
        <p:nvSpPr>
          <p:cNvPr id="4" name="Slide Number Placeholder 3"/>
          <p:cNvSpPr>
            <a:spLocks noGrp="1"/>
          </p:cNvSpPr>
          <p:nvPr>
            <p:ph type="sldNum" sz="quarter" idx="5"/>
          </p:nvPr>
        </p:nvSpPr>
        <p:spPr/>
        <p:txBody>
          <a:bodyPr/>
          <a:lstStyle/>
          <a:p>
            <a:fld id="{9D824E95-1520-DA43-8C3E-347B60B35ED0}" type="slidenum">
              <a:rPr lang="en-US" smtClean="0"/>
              <a:t>2</a:t>
            </a:fld>
            <a:endParaRPr lang="en-US"/>
          </a:p>
        </p:txBody>
      </p:sp>
    </p:spTree>
    <p:extLst>
      <p:ext uri="{BB962C8B-B14F-4D97-AF65-F5344CB8AC3E}">
        <p14:creationId xmlns:p14="http://schemas.microsoft.com/office/powerpoint/2010/main" val="4054819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Caitlin </a:t>
            </a:r>
          </a:p>
        </p:txBody>
      </p:sp>
      <p:sp>
        <p:nvSpPr>
          <p:cNvPr id="4" name="Slide Number Placeholder 3"/>
          <p:cNvSpPr>
            <a:spLocks noGrp="1"/>
          </p:cNvSpPr>
          <p:nvPr>
            <p:ph type="sldNum" sz="quarter" idx="5"/>
          </p:nvPr>
        </p:nvSpPr>
        <p:spPr/>
        <p:txBody>
          <a:bodyPr/>
          <a:lstStyle/>
          <a:p>
            <a:fld id="{9D824E95-1520-DA43-8C3E-347B60B35ED0}" type="slidenum">
              <a:rPr lang="en-US" smtClean="0"/>
              <a:t>3</a:t>
            </a:fld>
            <a:endParaRPr lang="en-US"/>
          </a:p>
        </p:txBody>
      </p:sp>
    </p:spTree>
    <p:extLst>
      <p:ext uri="{BB962C8B-B14F-4D97-AF65-F5344CB8AC3E}">
        <p14:creationId xmlns:p14="http://schemas.microsoft.com/office/powerpoint/2010/main" val="2508758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Owen</a:t>
            </a:r>
          </a:p>
        </p:txBody>
      </p:sp>
      <p:sp>
        <p:nvSpPr>
          <p:cNvPr id="4" name="Slide Number Placeholder 3"/>
          <p:cNvSpPr>
            <a:spLocks noGrp="1"/>
          </p:cNvSpPr>
          <p:nvPr>
            <p:ph type="sldNum" sz="quarter" idx="5"/>
          </p:nvPr>
        </p:nvSpPr>
        <p:spPr/>
        <p:txBody>
          <a:bodyPr/>
          <a:lstStyle/>
          <a:p>
            <a:fld id="{9D824E95-1520-DA43-8C3E-347B60B35ED0}" type="slidenum">
              <a:rPr lang="en-US" smtClean="0"/>
              <a:t>4</a:t>
            </a:fld>
            <a:endParaRPr lang="en-US"/>
          </a:p>
        </p:txBody>
      </p:sp>
    </p:spTree>
    <p:extLst>
      <p:ext uri="{BB962C8B-B14F-4D97-AF65-F5344CB8AC3E}">
        <p14:creationId xmlns:p14="http://schemas.microsoft.com/office/powerpoint/2010/main" val="23004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owen</a:t>
            </a:r>
          </a:p>
        </p:txBody>
      </p:sp>
      <p:sp>
        <p:nvSpPr>
          <p:cNvPr id="4" name="Slide Number Placeholder 3"/>
          <p:cNvSpPr>
            <a:spLocks noGrp="1"/>
          </p:cNvSpPr>
          <p:nvPr>
            <p:ph type="sldNum" sz="quarter" idx="5"/>
          </p:nvPr>
        </p:nvSpPr>
        <p:spPr/>
        <p:txBody>
          <a:bodyPr/>
          <a:lstStyle/>
          <a:p>
            <a:fld id="{9D824E95-1520-DA43-8C3E-347B60B35ED0}" type="slidenum">
              <a:rPr lang="en-US" smtClean="0"/>
              <a:t>5</a:t>
            </a:fld>
            <a:endParaRPr lang="en-US"/>
          </a:p>
        </p:txBody>
      </p:sp>
    </p:spTree>
    <p:extLst>
      <p:ext uri="{BB962C8B-B14F-4D97-AF65-F5344CB8AC3E}">
        <p14:creationId xmlns:p14="http://schemas.microsoft.com/office/powerpoint/2010/main" val="4104372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Owen</a:t>
            </a:r>
          </a:p>
        </p:txBody>
      </p:sp>
      <p:sp>
        <p:nvSpPr>
          <p:cNvPr id="4" name="Slide Number Placeholder 3"/>
          <p:cNvSpPr>
            <a:spLocks noGrp="1"/>
          </p:cNvSpPr>
          <p:nvPr>
            <p:ph type="sldNum" sz="quarter" idx="5"/>
          </p:nvPr>
        </p:nvSpPr>
        <p:spPr/>
        <p:txBody>
          <a:bodyPr/>
          <a:lstStyle/>
          <a:p>
            <a:fld id="{9D824E95-1520-DA43-8C3E-347B60B35ED0}" type="slidenum">
              <a:rPr lang="en-US" smtClean="0"/>
              <a:t>6</a:t>
            </a:fld>
            <a:endParaRPr lang="en-US"/>
          </a:p>
        </p:txBody>
      </p:sp>
    </p:spTree>
    <p:extLst>
      <p:ext uri="{BB962C8B-B14F-4D97-AF65-F5344CB8AC3E}">
        <p14:creationId xmlns:p14="http://schemas.microsoft.com/office/powerpoint/2010/main" val="4280097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Ben</a:t>
            </a:r>
          </a:p>
        </p:txBody>
      </p:sp>
      <p:sp>
        <p:nvSpPr>
          <p:cNvPr id="4" name="Slide Number Placeholder 3"/>
          <p:cNvSpPr>
            <a:spLocks noGrp="1"/>
          </p:cNvSpPr>
          <p:nvPr>
            <p:ph type="sldNum" sz="quarter" idx="5"/>
          </p:nvPr>
        </p:nvSpPr>
        <p:spPr/>
        <p:txBody>
          <a:bodyPr/>
          <a:lstStyle/>
          <a:p>
            <a:fld id="{9D824E95-1520-DA43-8C3E-347B60B35ED0}" type="slidenum">
              <a:rPr lang="en-US" smtClean="0"/>
              <a:t>7</a:t>
            </a:fld>
            <a:endParaRPr lang="en-US"/>
          </a:p>
        </p:txBody>
      </p:sp>
    </p:spTree>
    <p:extLst>
      <p:ext uri="{BB962C8B-B14F-4D97-AF65-F5344CB8AC3E}">
        <p14:creationId xmlns:p14="http://schemas.microsoft.com/office/powerpoint/2010/main" val="1861110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Ethan</a:t>
            </a:r>
          </a:p>
        </p:txBody>
      </p:sp>
      <p:sp>
        <p:nvSpPr>
          <p:cNvPr id="4" name="Slide Number Placeholder 3"/>
          <p:cNvSpPr>
            <a:spLocks noGrp="1"/>
          </p:cNvSpPr>
          <p:nvPr>
            <p:ph type="sldNum" sz="quarter" idx="5"/>
          </p:nvPr>
        </p:nvSpPr>
        <p:spPr/>
        <p:txBody>
          <a:bodyPr/>
          <a:lstStyle/>
          <a:p>
            <a:fld id="{9D824E95-1520-DA43-8C3E-347B60B35ED0}" type="slidenum">
              <a:rPr lang="en-US" smtClean="0"/>
              <a:t>9</a:t>
            </a:fld>
            <a:endParaRPr lang="en-US"/>
          </a:p>
        </p:txBody>
      </p:sp>
    </p:spTree>
    <p:extLst>
      <p:ext uri="{BB962C8B-B14F-4D97-AF65-F5344CB8AC3E}">
        <p14:creationId xmlns:p14="http://schemas.microsoft.com/office/powerpoint/2010/main" val="2437985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Ethan</a:t>
            </a:r>
          </a:p>
        </p:txBody>
      </p:sp>
      <p:sp>
        <p:nvSpPr>
          <p:cNvPr id="4" name="Slide Number Placeholder 3"/>
          <p:cNvSpPr>
            <a:spLocks noGrp="1"/>
          </p:cNvSpPr>
          <p:nvPr>
            <p:ph type="sldNum" sz="quarter" idx="5"/>
          </p:nvPr>
        </p:nvSpPr>
        <p:spPr/>
        <p:txBody>
          <a:bodyPr/>
          <a:lstStyle/>
          <a:p>
            <a:fld id="{9D824E95-1520-DA43-8C3E-347B60B35ED0}" type="slidenum">
              <a:rPr lang="en-US" smtClean="0"/>
              <a:t>26</a:t>
            </a:fld>
            <a:endParaRPr lang="en-US"/>
          </a:p>
        </p:txBody>
      </p:sp>
    </p:spTree>
    <p:extLst>
      <p:ext uri="{BB962C8B-B14F-4D97-AF65-F5344CB8AC3E}">
        <p14:creationId xmlns:p14="http://schemas.microsoft.com/office/powerpoint/2010/main" val="3028087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BDF6056-F542-4563-A41F-52FAAAAFFC46}"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369231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F6056-F542-4563-A41F-52FAAAAFFC46}"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2651062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F6056-F542-4563-A41F-52FAAAAFFC46}"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143211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F6056-F542-4563-A41F-52FAAAAFFC46}"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402903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DF6056-F542-4563-A41F-52FAAAAFFC46}"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1197347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DF6056-F542-4563-A41F-52FAAAAFFC46}"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2665414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DF6056-F542-4563-A41F-52FAAAAFFC46}"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3660177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DF6056-F542-4563-A41F-52FAAAAFFC46}" type="datetimeFigureOut">
              <a:rPr lang="en-US" smtClean="0"/>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2228216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DF6056-F542-4563-A41F-52FAAAAFFC46}" type="datetimeFigureOut">
              <a:rPr lang="en-US" smtClean="0"/>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1223460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DF6056-F542-4563-A41F-52FAAAAFFC46}"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2056373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DF6056-F542-4563-A41F-52FAAAAFFC46}"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EDEB-4F42-43D5-B77A-01FD470F050A}" type="slidenum">
              <a:rPr lang="en-US" smtClean="0"/>
              <a:t>‹#›</a:t>
            </a:fld>
            <a:endParaRPr lang="en-US"/>
          </a:p>
        </p:txBody>
      </p:sp>
    </p:spTree>
    <p:extLst>
      <p:ext uri="{BB962C8B-B14F-4D97-AF65-F5344CB8AC3E}">
        <p14:creationId xmlns:p14="http://schemas.microsoft.com/office/powerpoint/2010/main" val="201087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F6056-F542-4563-A41F-52FAAAAFFC46}" type="datetimeFigureOut">
              <a:rPr lang="en-US" smtClean="0"/>
              <a:t>11/5/2020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D3EDEB-4F42-43D5-B77A-01FD470F050A}" type="slidenum">
              <a:rPr lang="en-US" smtClean="0"/>
              <a:t>‹#›</a:t>
            </a:fld>
            <a:endParaRPr lang="en-US"/>
          </a:p>
        </p:txBody>
      </p:sp>
    </p:spTree>
    <p:extLst>
      <p:ext uri="{BB962C8B-B14F-4D97-AF65-F5344CB8AC3E}">
        <p14:creationId xmlns:p14="http://schemas.microsoft.com/office/powerpoint/2010/main" val="3172060814"/>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3D3C-4036-4A79-B313-ADADA883956D}"/>
              </a:ext>
            </a:extLst>
          </p:cNvPr>
          <p:cNvSpPr>
            <a:spLocks noGrp="1"/>
          </p:cNvSpPr>
          <p:nvPr>
            <p:ph type="ctrTitle"/>
          </p:nvPr>
        </p:nvSpPr>
        <p:spPr>
          <a:xfrm>
            <a:off x="1524000" y="1293338"/>
            <a:ext cx="9144000" cy="3274592"/>
          </a:xfrm>
        </p:spPr>
        <p:txBody>
          <a:bodyPr anchor="ctr">
            <a:normAutofit/>
          </a:bodyPr>
          <a:lstStyle/>
          <a:p>
            <a:r>
              <a:rPr lang="en-US" sz="7200"/>
              <a:t>Lightning System</a:t>
            </a:r>
            <a:br>
              <a:rPr lang="en-US" sz="7200"/>
            </a:br>
            <a:endParaRPr lang="en-US" sz="7200"/>
          </a:p>
        </p:txBody>
      </p:sp>
      <p:sp>
        <p:nvSpPr>
          <p:cNvPr id="3" name="Subtitle 2">
            <a:extLst>
              <a:ext uri="{FF2B5EF4-FFF2-40B4-BE49-F238E27FC236}">
                <a16:creationId xmlns:a16="http://schemas.microsoft.com/office/drawing/2014/main" id="{8619A4A9-3015-4207-98E6-14948378614F}"/>
              </a:ext>
            </a:extLst>
          </p:cNvPr>
          <p:cNvSpPr>
            <a:spLocks noGrp="1"/>
          </p:cNvSpPr>
          <p:nvPr>
            <p:ph type="subTitle" idx="1"/>
          </p:nvPr>
        </p:nvSpPr>
        <p:spPr>
          <a:xfrm>
            <a:off x="1524000" y="5514052"/>
            <a:ext cx="9144000" cy="651910"/>
          </a:xfrm>
        </p:spPr>
        <p:txBody>
          <a:bodyPr anchor="ctr">
            <a:noAutofit/>
          </a:bodyPr>
          <a:lstStyle/>
          <a:p>
            <a:r>
              <a:rPr lang="en-US" sz="3200"/>
              <a:t>Ashley </a:t>
            </a:r>
            <a:r>
              <a:rPr lang="en-US" sz="3200" err="1"/>
              <a:t>Parilla</a:t>
            </a:r>
            <a:r>
              <a:rPr lang="en-US" sz="3200"/>
              <a:t>, Ethan Schwab, Ben </a:t>
            </a:r>
            <a:r>
              <a:rPr lang="en-US" sz="3200" err="1"/>
              <a:t>Luss</a:t>
            </a:r>
            <a:r>
              <a:rPr lang="en-US" sz="3200"/>
              <a:t>, Caitlin Rock, Owen Adams</a:t>
            </a:r>
          </a:p>
        </p:txBody>
      </p:sp>
      <p:cxnSp>
        <p:nvCxnSpPr>
          <p:cNvPr id="16"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190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61D53-5574-4488-939A-AC9ACF058F08}"/>
              </a:ext>
            </a:extLst>
          </p:cNvPr>
          <p:cNvSpPr>
            <a:spLocks noGrp="1"/>
          </p:cNvSpPr>
          <p:nvPr>
            <p:ph type="title"/>
          </p:nvPr>
        </p:nvSpPr>
        <p:spPr>
          <a:xfrm>
            <a:off x="1075767" y="1188637"/>
            <a:ext cx="2988234" cy="4480726"/>
          </a:xfrm>
        </p:spPr>
        <p:txBody>
          <a:bodyPr>
            <a:normAutofit/>
          </a:bodyPr>
          <a:lstStyle/>
          <a:p>
            <a:pPr algn="r"/>
            <a:r>
              <a:rPr lang="en-US" sz="5600">
                <a:cs typeface="Calibri Light"/>
              </a:rPr>
              <a:t>Machine Learning </a:t>
            </a:r>
            <a:endParaRPr lang="en-US" sz="560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635BC7A-E16C-406D-9D8D-1D83A3DECF89}"/>
              </a:ext>
            </a:extLst>
          </p:cNvPr>
          <p:cNvSpPr>
            <a:spLocks noGrp="1"/>
          </p:cNvSpPr>
          <p:nvPr>
            <p:ph idx="1"/>
          </p:nvPr>
        </p:nvSpPr>
        <p:spPr>
          <a:xfrm>
            <a:off x="5255260" y="1648870"/>
            <a:ext cx="4702848" cy="3560260"/>
          </a:xfrm>
        </p:spPr>
        <p:txBody>
          <a:bodyPr vert="horz" lIns="91440" tIns="45720" rIns="91440" bIns="45720" rtlCol="0" anchor="ctr">
            <a:normAutofit/>
          </a:bodyPr>
          <a:lstStyle/>
          <a:p>
            <a:pPr marL="0" indent="0">
              <a:buNone/>
            </a:pPr>
            <a:r>
              <a:rPr lang="en-US" sz="2400">
                <a:ea typeface="+mn-lt"/>
                <a:cs typeface="+mn-lt"/>
              </a:rPr>
              <a:t>An application of AI that provides systems the ability to automatically learn and improve from experience without being explicitly programmed</a:t>
            </a:r>
            <a:endParaRPr lang="en-US" sz="2400">
              <a:cs typeface="Calibri" panose="020F0502020204030204"/>
            </a:endParaRPr>
          </a:p>
        </p:txBody>
      </p:sp>
    </p:spTree>
    <p:extLst>
      <p:ext uri="{BB962C8B-B14F-4D97-AF65-F5344CB8AC3E}">
        <p14:creationId xmlns:p14="http://schemas.microsoft.com/office/powerpoint/2010/main" val="3122570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Triangle 22">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61D53-5574-4488-939A-AC9ACF058F08}"/>
              </a:ext>
            </a:extLst>
          </p:cNvPr>
          <p:cNvSpPr>
            <a:spLocks noGrp="1"/>
          </p:cNvSpPr>
          <p:nvPr>
            <p:ph type="title"/>
          </p:nvPr>
        </p:nvSpPr>
        <p:spPr>
          <a:xfrm>
            <a:off x="965200" y="1383527"/>
            <a:ext cx="6117158" cy="4175166"/>
          </a:xfrm>
        </p:spPr>
        <p:txBody>
          <a:bodyPr vert="horz" lIns="91440" tIns="45720" rIns="91440" bIns="45720" rtlCol="0" anchor="ctr">
            <a:normAutofit/>
          </a:bodyPr>
          <a:lstStyle/>
          <a:p>
            <a:pPr algn="r"/>
            <a:r>
              <a:rPr lang="en-US" sz="9600" kern="1200">
                <a:solidFill>
                  <a:schemeClr val="tx1"/>
                </a:solidFill>
                <a:latin typeface="+mj-lt"/>
                <a:ea typeface="+mj-ea"/>
                <a:cs typeface="+mj-cs"/>
              </a:rPr>
              <a:t>Vison Sensor </a:t>
            </a:r>
          </a:p>
        </p:txBody>
      </p:sp>
      <p:sp>
        <p:nvSpPr>
          <p:cNvPr id="3" name="Content Placeholder 2">
            <a:extLst>
              <a:ext uri="{FF2B5EF4-FFF2-40B4-BE49-F238E27FC236}">
                <a16:creationId xmlns:a16="http://schemas.microsoft.com/office/drawing/2014/main" id="{1635BC7A-E16C-406D-9D8D-1D83A3DECF89}"/>
              </a:ext>
            </a:extLst>
          </p:cNvPr>
          <p:cNvSpPr>
            <a:spLocks noGrp="1"/>
          </p:cNvSpPr>
          <p:nvPr>
            <p:ph idx="1"/>
          </p:nvPr>
        </p:nvSpPr>
        <p:spPr>
          <a:xfrm>
            <a:off x="7986955" y="2573422"/>
            <a:ext cx="3113064" cy="1795378"/>
          </a:xfrm>
        </p:spPr>
        <p:txBody>
          <a:bodyPr vert="horz" lIns="91440" tIns="45720" rIns="91440" bIns="45720" rtlCol="0" anchor="ctr">
            <a:normAutofit/>
          </a:bodyPr>
          <a:lstStyle/>
          <a:p>
            <a:pPr marL="0" indent="0">
              <a:buNone/>
            </a:pPr>
            <a:r>
              <a:rPr lang="en-US" sz="2400" kern="1200">
                <a:solidFill>
                  <a:schemeClr val="tx1"/>
                </a:solidFill>
                <a:latin typeface="+mn-lt"/>
                <a:ea typeface="+mn-ea"/>
                <a:cs typeface="+mn-cs"/>
              </a:rPr>
              <a:t> uses position, orientation, contrast, and lightning to determine and track motion.</a:t>
            </a:r>
          </a:p>
        </p:txBody>
      </p:sp>
      <p:cxnSp>
        <p:nvCxnSpPr>
          <p:cNvPr id="27" name="Straight Connector 26">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8433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6295E7F-EA66-480B-B001-C8BE7CD61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0040" y="4892040"/>
            <a:ext cx="11548872" cy="1645920"/>
          </a:xfrm>
          <a:prstGeom prst="rect">
            <a:avLst/>
          </a:prstGeom>
          <a:solidFill>
            <a:srgbClr val="262626"/>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6761D53-5574-4488-939A-AC9ACF058F08}"/>
              </a:ext>
            </a:extLst>
          </p:cNvPr>
          <p:cNvSpPr>
            <a:spLocks noGrp="1"/>
          </p:cNvSpPr>
          <p:nvPr>
            <p:ph type="title"/>
          </p:nvPr>
        </p:nvSpPr>
        <p:spPr>
          <a:xfrm>
            <a:off x="718686" y="5091762"/>
            <a:ext cx="7484787" cy="1264588"/>
          </a:xfrm>
        </p:spPr>
        <p:txBody>
          <a:bodyPr vert="horz" lIns="91440" tIns="45720" rIns="91440" bIns="45720" rtlCol="0" anchor="ctr">
            <a:normAutofit/>
          </a:bodyPr>
          <a:lstStyle/>
          <a:p>
            <a:pPr algn="r"/>
            <a:r>
              <a:rPr lang="en-US" sz="4800">
                <a:solidFill>
                  <a:srgbClr val="FFFFFF"/>
                </a:solidFill>
              </a:rPr>
              <a:t>Vision Sensor Explained </a:t>
            </a:r>
          </a:p>
        </p:txBody>
      </p:sp>
      <p:pic>
        <p:nvPicPr>
          <p:cNvPr id="4" name="Picture 4" descr="Shape, arrow&#10;&#10;Description automatically generated">
            <a:extLst>
              <a:ext uri="{FF2B5EF4-FFF2-40B4-BE49-F238E27FC236}">
                <a16:creationId xmlns:a16="http://schemas.microsoft.com/office/drawing/2014/main" id="{41C0A1BB-1D6D-4DE8-AE31-79E6257E1F9F}"/>
              </a:ext>
            </a:extLst>
          </p:cNvPr>
          <p:cNvPicPr>
            <a:picLocks noGrp="1" noChangeAspect="1"/>
          </p:cNvPicPr>
          <p:nvPr>
            <p:ph idx="1"/>
          </p:nvPr>
        </p:nvPicPr>
        <p:blipFill rotWithShape="1">
          <a:blip r:embed="rId2"/>
          <a:srcRect t="4961" r="-1" b="19647"/>
          <a:stretch/>
        </p:blipFill>
        <p:spPr>
          <a:xfrm>
            <a:off x="320040" y="320040"/>
            <a:ext cx="11548872" cy="4462272"/>
          </a:xfrm>
          <a:prstGeom prst="rect">
            <a:avLst/>
          </a:prstGeom>
        </p:spPr>
      </p:pic>
      <p:cxnSp>
        <p:nvCxnSpPr>
          <p:cNvPr id="11" name="Straight Connector 10">
            <a:extLst>
              <a:ext uri="{FF2B5EF4-FFF2-40B4-BE49-F238E27FC236}">
                <a16:creationId xmlns:a16="http://schemas.microsoft.com/office/drawing/2014/main" id="{E126E481-B945-4179-BD79-05E96E9B29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9850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61D53-5574-4488-939A-AC9ACF058F08}"/>
              </a:ext>
            </a:extLst>
          </p:cNvPr>
          <p:cNvSpPr>
            <a:spLocks noGrp="1"/>
          </p:cNvSpPr>
          <p:nvPr>
            <p:ph type="title"/>
          </p:nvPr>
        </p:nvSpPr>
        <p:spPr>
          <a:xfrm>
            <a:off x="1285240" y="1050595"/>
            <a:ext cx="8074815" cy="1618489"/>
          </a:xfrm>
        </p:spPr>
        <p:txBody>
          <a:bodyPr anchor="ctr">
            <a:normAutofit/>
          </a:bodyPr>
          <a:lstStyle/>
          <a:p>
            <a:r>
              <a:rPr lang="en-US" sz="7200">
                <a:cs typeface="Calibri Light"/>
              </a:rPr>
              <a:t>Functionality </a:t>
            </a:r>
            <a:endParaRPr lang="en-US" sz="7200"/>
          </a:p>
        </p:txBody>
      </p:sp>
      <p:sp>
        <p:nvSpPr>
          <p:cNvPr id="3" name="Content Placeholder 2">
            <a:extLst>
              <a:ext uri="{FF2B5EF4-FFF2-40B4-BE49-F238E27FC236}">
                <a16:creationId xmlns:a16="http://schemas.microsoft.com/office/drawing/2014/main" id="{1635BC7A-E16C-406D-9D8D-1D83A3DECF89}"/>
              </a:ext>
            </a:extLst>
          </p:cNvPr>
          <p:cNvSpPr>
            <a:spLocks noGrp="1"/>
          </p:cNvSpPr>
          <p:nvPr>
            <p:ph idx="1"/>
          </p:nvPr>
        </p:nvSpPr>
        <p:spPr>
          <a:xfrm>
            <a:off x="1285240" y="2969469"/>
            <a:ext cx="8074815" cy="2800395"/>
          </a:xfrm>
        </p:spPr>
        <p:txBody>
          <a:bodyPr vert="horz" lIns="91440" tIns="45720" rIns="91440" bIns="45720" rtlCol="0" anchor="t">
            <a:normAutofit/>
          </a:bodyPr>
          <a:lstStyle/>
          <a:p>
            <a:r>
              <a:rPr lang="en-US" sz="2400">
                <a:ea typeface="+mn-lt"/>
                <a:cs typeface="+mn-lt"/>
              </a:rPr>
              <a:t>Our system will use a series of 6 cameras that are placed above the ice 3 on each side of the glass. Which all have the Sony IMX501 vision sensors built into them. These cameras watch the game and track movement across the ice the entire game. They are on rotating arms so they can move almost like a security camera can move.</a:t>
            </a:r>
            <a:endParaRPr lang="en-US" sz="2400"/>
          </a:p>
        </p:txBody>
      </p:sp>
    </p:spTree>
    <p:extLst>
      <p:ext uri="{BB962C8B-B14F-4D97-AF65-F5344CB8AC3E}">
        <p14:creationId xmlns:p14="http://schemas.microsoft.com/office/powerpoint/2010/main" val="1388550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Processor">
            <a:extLst>
              <a:ext uri="{FF2B5EF4-FFF2-40B4-BE49-F238E27FC236}">
                <a16:creationId xmlns:a16="http://schemas.microsoft.com/office/drawing/2014/main" id="{71BEA57D-C27D-41B5-BDDF-484544FF99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6335C1B5-1D26-412B-964C-598F5F2B2969}"/>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The issue with image sensors now is that they process everything in the frame which takes lots of time. So our chip is smart and only processes the necessary data needed to complete the computer program. This in turn makes everything faster, more secure, and cheaper. </a:t>
            </a:r>
            <a:endParaRPr lang="en-US" sz="2000"/>
          </a:p>
        </p:txBody>
      </p:sp>
      <p:pic>
        <p:nvPicPr>
          <p:cNvPr id="9" name="Graphic 8" descr="Processor">
            <a:extLst>
              <a:ext uri="{FF2B5EF4-FFF2-40B4-BE49-F238E27FC236}">
                <a16:creationId xmlns:a16="http://schemas.microsoft.com/office/drawing/2014/main" id="{A71C6C00-6F7A-4B86-89B5-BBEA568F9A5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4019217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ecurity Camera">
            <a:extLst>
              <a:ext uri="{FF2B5EF4-FFF2-40B4-BE49-F238E27FC236}">
                <a16:creationId xmlns:a16="http://schemas.microsoft.com/office/drawing/2014/main" id="{E66AEEA8-D96C-4F50-B791-94AF584056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DC0FDFDC-3624-415F-B657-916B56116F45}"/>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1900">
                <a:ea typeface="+mn-lt"/>
                <a:cs typeface="+mn-lt"/>
              </a:rPr>
              <a:t>This chip allows the camera to detect specific moving objects and then track their individual movement. So our product can track the objects movement, determine the most probable path the object will take, and the precise dimensions of the object. Similar to the way the crosswalks show up in this video the blue lines will show up in our systems. </a:t>
            </a:r>
            <a:endParaRPr lang="en-US" sz="1900"/>
          </a:p>
        </p:txBody>
      </p:sp>
      <p:pic>
        <p:nvPicPr>
          <p:cNvPr id="9" name="Graphic 8" descr="Security Camera">
            <a:extLst>
              <a:ext uri="{FF2B5EF4-FFF2-40B4-BE49-F238E27FC236}">
                <a16:creationId xmlns:a16="http://schemas.microsoft.com/office/drawing/2014/main" id="{791CA79F-BDBA-448C-91E2-B0D72ADB6D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1744250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Game controller">
            <a:extLst>
              <a:ext uri="{FF2B5EF4-FFF2-40B4-BE49-F238E27FC236}">
                <a16:creationId xmlns:a16="http://schemas.microsoft.com/office/drawing/2014/main" id="{6A9D6DC2-177A-4E84-8CA8-889E43CB1E8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67779AE3-4854-4655-AF99-68C03DB6E5EC}"/>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Prior to the start of the game, an arena employee must input starting sides and the precise dimensions of the arena into the AI system. Which is controlled by a central computer in the control room. </a:t>
            </a:r>
            <a:endParaRPr lang="en-US" sz="2000"/>
          </a:p>
        </p:txBody>
      </p:sp>
      <p:pic>
        <p:nvPicPr>
          <p:cNvPr id="9" name="Graphic 8" descr="Game controller">
            <a:extLst>
              <a:ext uri="{FF2B5EF4-FFF2-40B4-BE49-F238E27FC236}">
                <a16:creationId xmlns:a16="http://schemas.microsoft.com/office/drawing/2014/main" id="{AA5125FB-158C-4217-8C41-AA9FBB4F22C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20454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Programmer">
            <a:extLst>
              <a:ext uri="{FF2B5EF4-FFF2-40B4-BE49-F238E27FC236}">
                <a16:creationId xmlns:a16="http://schemas.microsoft.com/office/drawing/2014/main" id="{B0A702C3-0C17-4F69-973C-59193CBA42A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EC8660B7-43A2-4E55-B570-367E2F484DC4}"/>
              </a:ext>
            </a:extLst>
          </p:cNvPr>
          <p:cNvSpPr>
            <a:spLocks noGrp="1"/>
          </p:cNvSpPr>
          <p:nvPr>
            <p:ph idx="1"/>
          </p:nvPr>
        </p:nvSpPr>
        <p:spPr>
          <a:xfrm>
            <a:off x="2187364" y="4072044"/>
            <a:ext cx="5801917" cy="2057045"/>
          </a:xfrm>
        </p:spPr>
        <p:txBody>
          <a:bodyPr vert="horz" lIns="91440" tIns="45720" rIns="91440" bIns="45720" rtlCol="0">
            <a:normAutofit/>
          </a:bodyPr>
          <a:lstStyle/>
          <a:p>
            <a:endParaRPr lang="en-US" sz="1600"/>
          </a:p>
          <a:p>
            <a:endParaRPr lang="en-US" sz="1600">
              <a:cs typeface="Calibri" panose="020F0502020204030204"/>
            </a:endParaRPr>
          </a:p>
          <a:p>
            <a:r>
              <a:rPr lang="en-US" sz="1600">
                <a:ea typeface="+mn-lt"/>
                <a:cs typeface="+mn-lt"/>
              </a:rPr>
              <a:t>Our system has been trained through hundreds of thousands of computer simulations to best understand what depicts offsides. This gives our system an accurate baseline to judge from.</a:t>
            </a:r>
            <a:endParaRPr lang="en-US" sz="1600"/>
          </a:p>
          <a:p>
            <a:br>
              <a:rPr lang="en-US" sz="1600"/>
            </a:br>
            <a:endParaRPr lang="en-US" sz="1600"/>
          </a:p>
          <a:p>
            <a:endParaRPr lang="en-US" sz="1600">
              <a:cs typeface="Calibri"/>
            </a:endParaRPr>
          </a:p>
        </p:txBody>
      </p:sp>
      <p:pic>
        <p:nvPicPr>
          <p:cNvPr id="9" name="Graphic 8" descr="Programmer">
            <a:extLst>
              <a:ext uri="{FF2B5EF4-FFF2-40B4-BE49-F238E27FC236}">
                <a16:creationId xmlns:a16="http://schemas.microsoft.com/office/drawing/2014/main" id="{754132D7-FD6E-4C26-8296-B8EB47F555E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811226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Picture 4" descr="Graphical user interface, diagram, website&#10;&#10;Description automatically generated">
            <a:extLst>
              <a:ext uri="{FF2B5EF4-FFF2-40B4-BE49-F238E27FC236}">
                <a16:creationId xmlns:a16="http://schemas.microsoft.com/office/drawing/2014/main" id="{22406D2F-7B23-4DCA-B694-5F784CC05722}"/>
              </a:ext>
            </a:extLst>
          </p:cNvPr>
          <p:cNvPicPr>
            <a:picLocks noGrp="1" noChangeAspect="1"/>
          </p:cNvPicPr>
          <p:nvPr>
            <p:ph idx="1"/>
          </p:nvPr>
        </p:nvPicPr>
        <p:blipFill rotWithShape="1">
          <a:blip r:embed="rId2"/>
          <a:srcRect l="13696" r="10184" b="-1"/>
          <a:stretch/>
        </p:blipFill>
        <p:spPr>
          <a:xfrm>
            <a:off x="838199" y="735153"/>
            <a:ext cx="10515602" cy="5387693"/>
          </a:xfrm>
          <a:prstGeom prst="rect">
            <a:avLst/>
          </a:prstGeom>
        </p:spPr>
      </p:pic>
    </p:spTree>
    <p:extLst>
      <p:ext uri="{BB962C8B-B14F-4D97-AF65-F5344CB8AC3E}">
        <p14:creationId xmlns:p14="http://schemas.microsoft.com/office/powerpoint/2010/main" val="3046435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Ice hockey">
            <a:extLst>
              <a:ext uri="{FF2B5EF4-FFF2-40B4-BE49-F238E27FC236}">
                <a16:creationId xmlns:a16="http://schemas.microsoft.com/office/drawing/2014/main" id="{7FDC66A9-47BC-467A-92F3-1B06DE5213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A9DA13AE-5679-41AF-85E5-6079CD171E6D}"/>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Each camera uses the motion of the puck and players gathered from the vision sensors showing the exact location of the players and the puck at any given time. </a:t>
            </a:r>
            <a:endParaRPr lang="en-US" sz="2000"/>
          </a:p>
        </p:txBody>
      </p:sp>
      <p:pic>
        <p:nvPicPr>
          <p:cNvPr id="9" name="Graphic 8" descr="Ice hockey">
            <a:extLst>
              <a:ext uri="{FF2B5EF4-FFF2-40B4-BE49-F238E27FC236}">
                <a16:creationId xmlns:a16="http://schemas.microsoft.com/office/drawing/2014/main" id="{79C22D3A-0556-4B52-A096-84094258FA6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12045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F30B10-1E19-402B-9427-A54891B9B849}"/>
              </a:ext>
            </a:extLst>
          </p:cNvPr>
          <p:cNvSpPr>
            <a:spLocks noGrp="1"/>
          </p:cNvSpPr>
          <p:nvPr>
            <p:ph type="title"/>
          </p:nvPr>
        </p:nvSpPr>
        <p:spPr>
          <a:xfrm>
            <a:off x="808638" y="386930"/>
            <a:ext cx="9236700" cy="1188950"/>
          </a:xfrm>
        </p:spPr>
        <p:txBody>
          <a:bodyPr anchor="b">
            <a:normAutofit/>
          </a:bodyPr>
          <a:lstStyle/>
          <a:p>
            <a:r>
              <a:rPr lang="en-US" sz="5400"/>
              <a:t>Idea Overview</a:t>
            </a:r>
          </a:p>
        </p:txBody>
      </p:sp>
      <p:grpSp>
        <p:nvGrpSpPr>
          <p:cNvPr id="15"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6"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C398008-7922-40FF-9514-DB8CF2544D93}"/>
              </a:ext>
            </a:extLst>
          </p:cNvPr>
          <p:cNvSpPr>
            <a:spLocks noGrp="1"/>
          </p:cNvSpPr>
          <p:nvPr>
            <p:ph idx="1"/>
          </p:nvPr>
        </p:nvSpPr>
        <p:spPr>
          <a:xfrm>
            <a:off x="793660" y="2599509"/>
            <a:ext cx="10143668" cy="3435531"/>
          </a:xfrm>
        </p:spPr>
        <p:txBody>
          <a:bodyPr anchor="ctr">
            <a:normAutofit/>
          </a:bodyPr>
          <a:lstStyle/>
          <a:p>
            <a:r>
              <a:rPr lang="en-US" b="1"/>
              <a:t> </a:t>
            </a:r>
            <a:r>
              <a:rPr lang="en-US"/>
              <a:t>Our product is a system of AI Cameras that will be able to determine if players are offsides.</a:t>
            </a:r>
            <a:endParaRPr lang="en-US" sz="3200"/>
          </a:p>
          <a:p>
            <a:pPr marL="0" indent="0">
              <a:buNone/>
            </a:pPr>
            <a:endParaRPr lang="en-US" sz="3200"/>
          </a:p>
        </p:txBody>
      </p:sp>
    </p:spTree>
    <p:extLst>
      <p:ext uri="{BB962C8B-B14F-4D97-AF65-F5344CB8AC3E}">
        <p14:creationId xmlns:p14="http://schemas.microsoft.com/office/powerpoint/2010/main" val="2816419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Content Placeholder 2">
            <a:extLst>
              <a:ext uri="{FF2B5EF4-FFF2-40B4-BE49-F238E27FC236}">
                <a16:creationId xmlns:a16="http://schemas.microsoft.com/office/drawing/2014/main" id="{33275142-DBCD-4D17-A3F7-A1C535785169}"/>
              </a:ext>
            </a:extLst>
          </p:cNvPr>
          <p:cNvSpPr>
            <a:spLocks noGrp="1"/>
          </p:cNvSpPr>
          <p:nvPr>
            <p:ph idx="1"/>
          </p:nvPr>
        </p:nvSpPr>
        <p:spPr>
          <a:xfrm>
            <a:off x="3055954" y="2979336"/>
            <a:ext cx="5709721" cy="2430864"/>
          </a:xfrm>
        </p:spPr>
        <p:txBody>
          <a:bodyPr vert="horz" lIns="91440" tIns="45720" rIns="91440" bIns="45720" rtlCol="0" anchor="t">
            <a:normAutofit/>
          </a:bodyPr>
          <a:lstStyle/>
          <a:p>
            <a:r>
              <a:rPr lang="en-US" sz="2000">
                <a:solidFill>
                  <a:schemeClr val="tx2"/>
                </a:solidFill>
                <a:ea typeface="+mn-lt"/>
                <a:cs typeface="+mn-lt"/>
              </a:rPr>
              <a:t>Captures pictures every millisecond of the locations of these entities on the ice. Pictures from each camera are compared against each other to determine the most accurate call. The picture that you see now is how the cameras will be oriented around the arena. </a:t>
            </a:r>
            <a:endParaRPr lang="en-US" sz="2000">
              <a:solidFill>
                <a:schemeClr val="tx2"/>
              </a:solidFill>
              <a:cs typeface="Calibri" panose="020F0502020204030204"/>
            </a:endParaRPr>
          </a:p>
          <a:p>
            <a:br>
              <a:rPr lang="en-US" sz="2000">
                <a:solidFill>
                  <a:schemeClr val="tx2"/>
                </a:solidFill>
              </a:rPr>
            </a:br>
            <a:endParaRPr lang="en-US" sz="2000">
              <a:solidFill>
                <a:schemeClr val="tx2"/>
              </a:solidFill>
            </a:endParaRPr>
          </a:p>
        </p:txBody>
      </p:sp>
    </p:spTree>
    <p:extLst>
      <p:ext uri="{BB962C8B-B14F-4D97-AF65-F5344CB8AC3E}">
        <p14:creationId xmlns:p14="http://schemas.microsoft.com/office/powerpoint/2010/main" val="3285099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Ice hockey">
            <a:extLst>
              <a:ext uri="{FF2B5EF4-FFF2-40B4-BE49-F238E27FC236}">
                <a16:creationId xmlns:a16="http://schemas.microsoft.com/office/drawing/2014/main" id="{92ABD826-1E61-4EBD-B6AA-C462C2DB6B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7E45A756-6D8B-42B1-B202-EA3FE0900F04}"/>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The AI computer program inside the heart of our system scans each frame that is captured to determine if a player is in the offensive zone before the puck. They use the movement of the players and puck as well as quantitative data to determine this. This analysis process takes less than a second to complete. </a:t>
            </a:r>
            <a:endParaRPr lang="en-US" sz="2000"/>
          </a:p>
        </p:txBody>
      </p:sp>
      <p:pic>
        <p:nvPicPr>
          <p:cNvPr id="9" name="Graphic 8" descr="Ice hockey">
            <a:extLst>
              <a:ext uri="{FF2B5EF4-FFF2-40B4-BE49-F238E27FC236}">
                <a16:creationId xmlns:a16="http://schemas.microsoft.com/office/drawing/2014/main" id="{5E45D451-3EDB-40F9-A34D-B6C817718F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777542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B7404A-4AE8-46F0-9C20-97F3A3217DD5}"/>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a:solidFill>
                  <a:schemeClr val="tx1"/>
                </a:solidFill>
                <a:latin typeface="+mj-lt"/>
                <a:ea typeface="+mj-ea"/>
                <a:cs typeface="+mj-cs"/>
              </a:rPr>
              <a:t>Outcomes </a:t>
            </a:r>
          </a:p>
        </p:txBody>
      </p:sp>
      <p:pic>
        <p:nvPicPr>
          <p:cNvPr id="7" name="Graphic 6" descr="Bullseye">
            <a:extLst>
              <a:ext uri="{FF2B5EF4-FFF2-40B4-BE49-F238E27FC236}">
                <a16:creationId xmlns:a16="http://schemas.microsoft.com/office/drawing/2014/main" id="{21D8C6C8-F18E-4EF0-AB43-F45BB198A7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9" name="Graphic 8" descr="Bullseye">
            <a:extLst>
              <a:ext uri="{FF2B5EF4-FFF2-40B4-BE49-F238E27FC236}">
                <a16:creationId xmlns:a16="http://schemas.microsoft.com/office/drawing/2014/main" id="{5E9A6B87-7BC8-4EEF-90D8-EE386CCC81C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1992225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Gong">
            <a:extLst>
              <a:ext uri="{FF2B5EF4-FFF2-40B4-BE49-F238E27FC236}">
                <a16:creationId xmlns:a16="http://schemas.microsoft.com/office/drawing/2014/main" id="{ABFED7BD-434F-4CFA-88C3-3ABBBB88B1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84B6A74C-7877-482F-9DD9-7D094F7D7D7D}"/>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If offsides is detected the arena horn is sounded and play stops. </a:t>
            </a:r>
            <a:endParaRPr lang="en-US" sz="2000"/>
          </a:p>
        </p:txBody>
      </p:sp>
      <p:pic>
        <p:nvPicPr>
          <p:cNvPr id="9" name="Graphic 8" descr="Gong">
            <a:extLst>
              <a:ext uri="{FF2B5EF4-FFF2-40B4-BE49-F238E27FC236}">
                <a16:creationId xmlns:a16="http://schemas.microsoft.com/office/drawing/2014/main" id="{270F7EDC-2E2B-4A76-84AC-4E28CAFD4D4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1659709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Register">
            <a:extLst>
              <a:ext uri="{FF2B5EF4-FFF2-40B4-BE49-F238E27FC236}">
                <a16:creationId xmlns:a16="http://schemas.microsoft.com/office/drawing/2014/main" id="{A81EA443-60B9-41F9-A643-383A738333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E156626F-B871-423F-8BF4-47B8BB054EF1}"/>
              </a:ext>
            </a:extLst>
          </p:cNvPr>
          <p:cNvSpPr>
            <a:spLocks noGrp="1"/>
          </p:cNvSpPr>
          <p:nvPr>
            <p:ph idx="1"/>
          </p:nvPr>
        </p:nvSpPr>
        <p:spPr>
          <a:xfrm>
            <a:off x="2187364" y="4072044"/>
            <a:ext cx="5801917" cy="2057045"/>
          </a:xfrm>
        </p:spPr>
        <p:txBody>
          <a:bodyPr vert="horz" lIns="91440" tIns="45720" rIns="91440" bIns="45720" rtlCol="0">
            <a:normAutofit/>
          </a:bodyPr>
          <a:lstStyle/>
          <a:p>
            <a:r>
              <a:rPr lang="en-US" sz="2000">
                <a:ea typeface="+mn-lt"/>
                <a:cs typeface="+mn-lt"/>
              </a:rPr>
              <a:t>Data is gathered and stored to better prove the accuracy of our product which will in turn generate more sales. </a:t>
            </a:r>
            <a:endParaRPr lang="en-US" sz="2000"/>
          </a:p>
        </p:txBody>
      </p:sp>
      <p:pic>
        <p:nvPicPr>
          <p:cNvPr id="9" name="Graphic 8" descr="Register">
            <a:extLst>
              <a:ext uri="{FF2B5EF4-FFF2-40B4-BE49-F238E27FC236}">
                <a16:creationId xmlns:a16="http://schemas.microsoft.com/office/drawing/2014/main" id="{611FFB61-986D-4D80-B688-87D8E160178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555065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83D01C7-8835-4C1B-8583-9466E9B85670}"/>
              </a:ext>
            </a:extLst>
          </p:cNvPr>
          <p:cNvSpPr>
            <a:spLocks noGrp="1"/>
          </p:cNvSpPr>
          <p:nvPr>
            <p:ph idx="1"/>
          </p:nvPr>
        </p:nvSpPr>
        <p:spPr>
          <a:xfrm>
            <a:off x="804672" y="1501533"/>
            <a:ext cx="6404967" cy="4273626"/>
          </a:xfrm>
        </p:spPr>
        <p:txBody>
          <a:bodyPr vert="horz" lIns="91440" tIns="45720" rIns="91440" bIns="45720" rtlCol="0" anchor="t">
            <a:normAutofit fontScale="92500" lnSpcReduction="10000"/>
          </a:bodyPr>
          <a:lstStyle/>
          <a:p>
            <a:endParaRPr lang="en-US" sz="1700">
              <a:solidFill>
                <a:schemeClr val="tx2"/>
              </a:solidFill>
            </a:endParaRPr>
          </a:p>
          <a:p>
            <a:endParaRPr lang="en-US" sz="1700">
              <a:solidFill>
                <a:schemeClr val="tx2"/>
              </a:solidFill>
              <a:cs typeface="Calibri" panose="020F0502020204030204"/>
            </a:endParaRPr>
          </a:p>
          <a:p>
            <a:r>
              <a:rPr lang="en-US">
                <a:solidFill>
                  <a:schemeClr val="tx2"/>
                </a:solidFill>
                <a:ea typeface="+mn-lt"/>
                <a:cs typeface="+mn-lt"/>
              </a:rPr>
              <a:t>Our system uses Machine Learning to become smarter overtime and can recognize offsides simply from seeing the same type of frame multiple times. This will help improve our product over time to become smarter and even faster. The depths of AI are rather unknown, but it may be possible to totally get rid of referees soon, which would be incredibly cost efficient.</a:t>
            </a:r>
          </a:p>
          <a:p>
            <a:br>
              <a:rPr lang="en-US" sz="1700"/>
            </a:br>
            <a:endParaRPr lang="en-US" sz="1700">
              <a:solidFill>
                <a:schemeClr val="tx2"/>
              </a:solidFill>
            </a:endParaRPr>
          </a:p>
          <a:p>
            <a:endParaRPr lang="en-US" sz="1700">
              <a:solidFill>
                <a:schemeClr val="tx2"/>
              </a:solidFill>
              <a:cs typeface="Calibri"/>
            </a:endParaRPr>
          </a:p>
        </p:txBody>
      </p:sp>
      <p:grpSp>
        <p:nvGrpSpPr>
          <p:cNvPr id="14" name="Group 13">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5" name="Freeform: Shape 14">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Robot">
            <a:extLst>
              <a:ext uri="{FF2B5EF4-FFF2-40B4-BE49-F238E27FC236}">
                <a16:creationId xmlns:a16="http://schemas.microsoft.com/office/drawing/2014/main" id="{7BBC2B63-A023-4710-88EA-8677DD6029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08392" y="1819656"/>
            <a:ext cx="4142232" cy="4142232"/>
          </a:xfrm>
          <a:prstGeom prst="rect">
            <a:avLst/>
          </a:prstGeom>
        </p:spPr>
      </p:pic>
    </p:spTree>
    <p:extLst>
      <p:ext uri="{BB962C8B-B14F-4D97-AF65-F5344CB8AC3E}">
        <p14:creationId xmlns:p14="http://schemas.microsoft.com/office/powerpoint/2010/main" val="4133644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9">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11" name="Rectangle 10">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11">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A5F6A0-530B-4A27-B734-E83C3727B386}"/>
              </a:ext>
            </a:extLst>
          </p:cNvPr>
          <p:cNvSpPr>
            <a:spLocks noGrp="1"/>
          </p:cNvSpPr>
          <p:nvPr>
            <p:ph type="title"/>
          </p:nvPr>
        </p:nvSpPr>
        <p:spPr>
          <a:xfrm>
            <a:off x="1153618" y="1239927"/>
            <a:ext cx="4008586" cy="4680583"/>
          </a:xfrm>
        </p:spPr>
        <p:txBody>
          <a:bodyPr anchor="ctr">
            <a:normAutofit/>
          </a:bodyPr>
          <a:lstStyle/>
          <a:p>
            <a:r>
              <a:rPr lang="en-US" sz="5200"/>
              <a:t>What: The Virtual Fabric </a:t>
            </a:r>
          </a:p>
        </p:txBody>
      </p:sp>
      <p:sp>
        <p:nvSpPr>
          <p:cNvPr id="3" name="Content Placeholder 2">
            <a:extLst>
              <a:ext uri="{FF2B5EF4-FFF2-40B4-BE49-F238E27FC236}">
                <a16:creationId xmlns:a16="http://schemas.microsoft.com/office/drawing/2014/main" id="{28C3AFD6-3056-453C-8C03-BF4D55BA9802}"/>
              </a:ext>
            </a:extLst>
          </p:cNvPr>
          <p:cNvSpPr>
            <a:spLocks noGrp="1"/>
          </p:cNvSpPr>
          <p:nvPr>
            <p:ph idx="1"/>
          </p:nvPr>
        </p:nvSpPr>
        <p:spPr>
          <a:xfrm>
            <a:off x="6291923" y="1239927"/>
            <a:ext cx="4971824" cy="4680583"/>
          </a:xfrm>
        </p:spPr>
        <p:txBody>
          <a:bodyPr anchor="ctr">
            <a:normAutofit lnSpcReduction="10000"/>
          </a:bodyPr>
          <a:lstStyle/>
          <a:p>
            <a:r>
              <a:rPr lang="en-US">
                <a:cs typeface="Calibri" panose="020F0502020204030204"/>
              </a:rPr>
              <a:t>Narrow Artificial Intelligence System </a:t>
            </a:r>
          </a:p>
          <a:p>
            <a:pPr lvl="1"/>
            <a:r>
              <a:rPr lang="en-US" sz="2800">
                <a:cs typeface="Calibri" panose="020F0502020204030204"/>
              </a:rPr>
              <a:t>Virtual Fabric Ice Rink that tracks the location of the sensors in the skates and puck</a:t>
            </a:r>
          </a:p>
          <a:p>
            <a:pPr lvl="1"/>
            <a:r>
              <a:rPr lang="en-US" sz="2800">
                <a:cs typeface="Calibri" panose="020F0502020204030204"/>
              </a:rPr>
              <a:t>Tracks movement over the blue lines by both </a:t>
            </a:r>
          </a:p>
          <a:p>
            <a:pPr lvl="1"/>
            <a:r>
              <a:rPr lang="en-US" sz="2800">
                <a:cs typeface="Calibri" panose="020F0502020204030204"/>
              </a:rPr>
              <a:t>If offsides is sensed horn goes off a</a:t>
            </a:r>
            <a:endParaRPr lang="en-US"/>
          </a:p>
          <a:p>
            <a:pPr marL="0" indent="0">
              <a:buNone/>
            </a:pPr>
            <a:br>
              <a:rPr lang="en-US" sz="2000"/>
            </a:br>
            <a:endParaRPr lang="en-US" sz="2000"/>
          </a:p>
        </p:txBody>
      </p:sp>
    </p:spTree>
    <p:extLst>
      <p:ext uri="{BB962C8B-B14F-4D97-AF65-F5344CB8AC3E}">
        <p14:creationId xmlns:p14="http://schemas.microsoft.com/office/powerpoint/2010/main" val="11787947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A7E453-DADA-49BC-AE9E-C94667E1CC30}"/>
              </a:ext>
            </a:extLst>
          </p:cNvPr>
          <p:cNvSpPr>
            <a:spLocks noGrp="1"/>
          </p:cNvSpPr>
          <p:nvPr>
            <p:ph type="title"/>
          </p:nvPr>
        </p:nvSpPr>
        <p:spPr>
          <a:xfrm>
            <a:off x="808638" y="386930"/>
            <a:ext cx="9236700" cy="1188950"/>
          </a:xfrm>
        </p:spPr>
        <p:txBody>
          <a:bodyPr anchor="b">
            <a:normAutofit/>
          </a:bodyPr>
          <a:lstStyle/>
          <a:p>
            <a:r>
              <a:rPr lang="en-US" sz="5400"/>
              <a:t>Target Market</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5C38FD-CF40-4B80-92CA-D1EB8CDF0AF7}"/>
              </a:ext>
            </a:extLst>
          </p:cNvPr>
          <p:cNvSpPr>
            <a:spLocks noGrp="1"/>
          </p:cNvSpPr>
          <p:nvPr>
            <p:ph idx="1"/>
          </p:nvPr>
        </p:nvSpPr>
        <p:spPr>
          <a:xfrm>
            <a:off x="96521" y="3383123"/>
            <a:ext cx="10660933" cy="2179880"/>
          </a:xfrm>
        </p:spPr>
        <p:txBody>
          <a:bodyPr anchor="ctr">
            <a:normAutofit fontScale="92500" lnSpcReduction="10000"/>
          </a:bodyPr>
          <a:lstStyle/>
          <a:p>
            <a:r>
              <a:rPr lang="en-US" sz="3600"/>
              <a:t>Junior Hockey League: USHL</a:t>
            </a:r>
          </a:p>
          <a:p>
            <a:r>
              <a:rPr lang="en-US" sz="3600"/>
              <a:t>Western Conference </a:t>
            </a:r>
          </a:p>
          <a:p>
            <a:r>
              <a:rPr lang="en-US" sz="3600"/>
              <a:t>Commissioner (Tom Garrity)</a:t>
            </a:r>
          </a:p>
          <a:p>
            <a:r>
              <a:rPr lang="en-US" sz="3600"/>
              <a:t>Director of Operations (Evan Rand)</a:t>
            </a:r>
          </a:p>
        </p:txBody>
      </p:sp>
    </p:spTree>
    <p:extLst>
      <p:ext uri="{BB962C8B-B14F-4D97-AF65-F5344CB8AC3E}">
        <p14:creationId xmlns:p14="http://schemas.microsoft.com/office/powerpoint/2010/main" val="38449982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42D59F-69C6-499E-AE4B-F37D6D1459E5}"/>
              </a:ext>
            </a:extLst>
          </p:cNvPr>
          <p:cNvSpPr>
            <a:spLocks noGrp="1"/>
          </p:cNvSpPr>
          <p:nvPr>
            <p:ph type="title"/>
          </p:nvPr>
        </p:nvSpPr>
        <p:spPr>
          <a:xfrm>
            <a:off x="808638" y="386930"/>
            <a:ext cx="9236700" cy="1188950"/>
          </a:xfrm>
        </p:spPr>
        <p:txBody>
          <a:bodyPr anchor="b">
            <a:normAutofit/>
          </a:bodyPr>
          <a:lstStyle/>
          <a:p>
            <a:r>
              <a:rPr lang="en-US" sz="5400"/>
              <a:t>Market Segmentation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23BE613-FDC7-4BF0-8C23-20554B30295E}"/>
              </a:ext>
            </a:extLst>
          </p:cNvPr>
          <p:cNvSpPr>
            <a:spLocks noGrp="1"/>
          </p:cNvSpPr>
          <p:nvPr>
            <p:ph idx="1"/>
          </p:nvPr>
        </p:nvSpPr>
        <p:spPr>
          <a:xfrm>
            <a:off x="793660" y="2599509"/>
            <a:ext cx="9946058" cy="3335125"/>
          </a:xfrm>
        </p:spPr>
        <p:txBody>
          <a:bodyPr anchor="ctr">
            <a:normAutofit lnSpcReduction="10000"/>
          </a:bodyPr>
          <a:lstStyle/>
          <a:p>
            <a:r>
              <a:rPr lang="en-US" sz="3200"/>
              <a:t>Demographic: 16-21 yr.</a:t>
            </a:r>
          </a:p>
          <a:p>
            <a:r>
              <a:rPr lang="en-US" sz="3200"/>
              <a:t>280 players </a:t>
            </a:r>
          </a:p>
          <a:p>
            <a:r>
              <a:rPr lang="en-US" sz="3200"/>
              <a:t>Garrity and Rand: White males in 40s, Substantial income</a:t>
            </a:r>
          </a:p>
          <a:p>
            <a:r>
              <a:rPr lang="en-US" sz="3200"/>
              <a:t>USHL: Non-Price Sensitive</a:t>
            </a:r>
          </a:p>
          <a:p>
            <a:endParaRPr lang="en-US" sz="3200"/>
          </a:p>
          <a:p>
            <a:r>
              <a:rPr lang="en-US" sz="3200"/>
              <a:t>Geographic: Western United States </a:t>
            </a:r>
          </a:p>
          <a:p>
            <a:endParaRPr lang="en-US" sz="2400"/>
          </a:p>
        </p:txBody>
      </p:sp>
    </p:spTree>
    <p:extLst>
      <p:ext uri="{BB962C8B-B14F-4D97-AF65-F5344CB8AC3E}">
        <p14:creationId xmlns:p14="http://schemas.microsoft.com/office/powerpoint/2010/main" val="1881348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70F04E-DA1B-4EFD-BA54-09637BA4AA24}"/>
              </a:ext>
            </a:extLst>
          </p:cNvPr>
          <p:cNvSpPr>
            <a:spLocks noGrp="1"/>
          </p:cNvSpPr>
          <p:nvPr>
            <p:ph type="title"/>
          </p:nvPr>
        </p:nvSpPr>
        <p:spPr>
          <a:xfrm>
            <a:off x="808638" y="386930"/>
            <a:ext cx="9236700" cy="1188950"/>
          </a:xfrm>
        </p:spPr>
        <p:txBody>
          <a:bodyPr anchor="b">
            <a:normAutofit/>
          </a:bodyPr>
          <a:lstStyle/>
          <a:p>
            <a:r>
              <a:rPr lang="en-US" sz="5400"/>
              <a:t>Who: Market Segmentation </a:t>
            </a:r>
          </a:p>
        </p:txBody>
      </p:sp>
      <p:grpSp>
        <p:nvGrpSpPr>
          <p:cNvPr id="9"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E85F5B5-B3A8-4711-8BC1-74B1FA68BB20}"/>
              </a:ext>
            </a:extLst>
          </p:cNvPr>
          <p:cNvSpPr>
            <a:spLocks noGrp="1"/>
          </p:cNvSpPr>
          <p:nvPr>
            <p:ph idx="1"/>
          </p:nvPr>
        </p:nvSpPr>
        <p:spPr>
          <a:xfrm>
            <a:off x="496919" y="2401294"/>
            <a:ext cx="10125352" cy="3751414"/>
          </a:xfrm>
        </p:spPr>
        <p:txBody>
          <a:bodyPr anchor="ctr">
            <a:normAutofit/>
          </a:bodyPr>
          <a:lstStyle/>
          <a:p>
            <a:r>
              <a:rPr lang="en-US" sz="3200"/>
              <a:t>Behavioral: Overall better game play</a:t>
            </a:r>
          </a:p>
          <a:p>
            <a:endParaRPr lang="en-US" sz="3200"/>
          </a:p>
          <a:p>
            <a:r>
              <a:rPr lang="en-US" sz="3200"/>
              <a:t>Psychographic: Hockey 24/7</a:t>
            </a:r>
          </a:p>
          <a:p>
            <a:r>
              <a:rPr lang="en-US" sz="3200"/>
              <a:t>Anything that helps game play</a:t>
            </a:r>
          </a:p>
          <a:p>
            <a:endParaRPr lang="en-US" sz="2400"/>
          </a:p>
        </p:txBody>
      </p:sp>
    </p:spTree>
    <p:extLst>
      <p:ext uri="{BB962C8B-B14F-4D97-AF65-F5344CB8AC3E}">
        <p14:creationId xmlns:p14="http://schemas.microsoft.com/office/powerpoint/2010/main" val="3186394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9B45-CA77-4ECF-8551-95C488626400}"/>
              </a:ext>
            </a:extLst>
          </p:cNvPr>
          <p:cNvSpPr>
            <a:spLocks noGrp="1"/>
          </p:cNvSpPr>
          <p:nvPr>
            <p:ph type="title"/>
          </p:nvPr>
        </p:nvSpPr>
        <p:spPr>
          <a:xfrm>
            <a:off x="838200" y="556995"/>
            <a:ext cx="10515600" cy="1133693"/>
          </a:xfrm>
        </p:spPr>
        <p:txBody>
          <a:bodyPr>
            <a:normAutofit/>
          </a:bodyPr>
          <a:lstStyle/>
          <a:p>
            <a:r>
              <a:rPr lang="en-US" sz="5200"/>
              <a:t>Why</a:t>
            </a:r>
          </a:p>
        </p:txBody>
      </p:sp>
      <p:graphicFrame>
        <p:nvGraphicFramePr>
          <p:cNvPr id="5" name="Content Placeholder 2">
            <a:extLst>
              <a:ext uri="{FF2B5EF4-FFF2-40B4-BE49-F238E27FC236}">
                <a16:creationId xmlns:a16="http://schemas.microsoft.com/office/drawing/2014/main" id="{4C8C6DCC-46DB-4407-A1B1-4878A1CED077}"/>
              </a:ext>
            </a:extLst>
          </p:cNvPr>
          <p:cNvGraphicFramePr>
            <a:graphicFrameLocks noGrp="1"/>
          </p:cNvGraphicFramePr>
          <p:nvPr>
            <p:ph idx="1"/>
            <p:extLst>
              <p:ext uri="{D42A27DB-BD31-4B8C-83A1-F6EECF244321}">
                <p14:modId xmlns:p14="http://schemas.microsoft.com/office/powerpoint/2010/main" val="152761987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297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24AFAB-E425-4FC8-8FC4-FA8F7279A925}"/>
              </a:ext>
            </a:extLst>
          </p:cNvPr>
          <p:cNvSpPr>
            <a:spLocks noGrp="1"/>
          </p:cNvSpPr>
          <p:nvPr>
            <p:ph type="title"/>
          </p:nvPr>
        </p:nvSpPr>
        <p:spPr>
          <a:xfrm>
            <a:off x="793660" y="565977"/>
            <a:ext cx="9236700" cy="1188950"/>
          </a:xfrm>
        </p:spPr>
        <p:txBody>
          <a:bodyPr anchor="b">
            <a:normAutofit/>
          </a:bodyPr>
          <a:lstStyle/>
          <a:p>
            <a:r>
              <a:rPr lang="en-US" sz="5400"/>
              <a:t>How: Revenue Model</a:t>
            </a:r>
          </a:p>
        </p:txBody>
      </p:sp>
      <p:grpSp>
        <p:nvGrpSpPr>
          <p:cNvPr id="15"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6"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5E9EC7-5CF9-4029-85A1-40494491249B}"/>
              </a:ext>
            </a:extLst>
          </p:cNvPr>
          <p:cNvSpPr>
            <a:spLocks noGrp="1"/>
          </p:cNvSpPr>
          <p:nvPr>
            <p:ph idx="1"/>
          </p:nvPr>
        </p:nvSpPr>
        <p:spPr>
          <a:xfrm>
            <a:off x="821922" y="3428682"/>
            <a:ext cx="7633164" cy="1613903"/>
          </a:xfrm>
        </p:spPr>
        <p:txBody>
          <a:bodyPr vert="horz" lIns="0" tIns="45720" rIns="0" bIns="45720" rtlCol="0" anchor="ctr">
            <a:normAutofit/>
          </a:bodyPr>
          <a:lstStyle/>
          <a:p>
            <a:r>
              <a:rPr lang="en-US" sz="3200">
                <a:cs typeface="Calibri"/>
              </a:rPr>
              <a:t>Get </a:t>
            </a:r>
            <a:r>
              <a:rPr lang="en-US" sz="3200" err="1">
                <a:cs typeface="Calibri"/>
              </a:rPr>
              <a:t>infront</a:t>
            </a:r>
            <a:r>
              <a:rPr lang="en-US" sz="3200">
                <a:cs typeface="Calibri"/>
              </a:rPr>
              <a:t> of the </a:t>
            </a:r>
            <a:r>
              <a:rPr lang="en-US" sz="3200" err="1">
                <a:cs typeface="Calibri"/>
              </a:rPr>
              <a:t>Commisoner</a:t>
            </a:r>
            <a:r>
              <a:rPr lang="en-US" sz="3200">
                <a:cs typeface="Calibri"/>
              </a:rPr>
              <a:t> and Director and pitch why they need our product</a:t>
            </a:r>
          </a:p>
          <a:p>
            <a:r>
              <a:rPr lang="en-US" sz="3200">
                <a:cs typeface="Calibri"/>
              </a:rPr>
              <a:t>Domino effect to other leagues</a:t>
            </a:r>
          </a:p>
          <a:p>
            <a:pPr marL="0" indent="0">
              <a:buNone/>
            </a:pPr>
            <a:endParaRPr lang="en-US" sz="3200"/>
          </a:p>
          <a:p>
            <a:endParaRPr lang="en-US" sz="2400"/>
          </a:p>
        </p:txBody>
      </p:sp>
    </p:spTree>
    <p:extLst>
      <p:ext uri="{BB962C8B-B14F-4D97-AF65-F5344CB8AC3E}">
        <p14:creationId xmlns:p14="http://schemas.microsoft.com/office/powerpoint/2010/main" val="2882538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E32339-19BE-4F9C-A2E8-4491E2E75ADA}"/>
              </a:ext>
            </a:extLst>
          </p:cNvPr>
          <p:cNvSpPr>
            <a:spLocks noGrp="1"/>
          </p:cNvSpPr>
          <p:nvPr>
            <p:ph type="title"/>
          </p:nvPr>
        </p:nvSpPr>
        <p:spPr>
          <a:xfrm>
            <a:off x="808638" y="386930"/>
            <a:ext cx="9236700" cy="1188950"/>
          </a:xfrm>
        </p:spPr>
        <p:txBody>
          <a:bodyPr anchor="b">
            <a:normAutofit/>
          </a:bodyPr>
          <a:lstStyle/>
          <a:p>
            <a:r>
              <a:rPr lang="en-US" sz="5400"/>
              <a:t>Competition </a:t>
            </a:r>
          </a:p>
        </p:txBody>
      </p:sp>
      <p:grpSp>
        <p:nvGrpSpPr>
          <p:cNvPr id="13"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5"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3D82ABC-5913-4151-9471-E747E398C753}"/>
              </a:ext>
            </a:extLst>
          </p:cNvPr>
          <p:cNvSpPr>
            <a:spLocks noGrp="1"/>
          </p:cNvSpPr>
          <p:nvPr>
            <p:ph idx="1"/>
          </p:nvPr>
        </p:nvSpPr>
        <p:spPr>
          <a:xfrm>
            <a:off x="793660" y="2599510"/>
            <a:ext cx="4800316" cy="1398750"/>
          </a:xfrm>
        </p:spPr>
        <p:txBody>
          <a:bodyPr anchor="ctr">
            <a:normAutofit/>
          </a:bodyPr>
          <a:lstStyle/>
          <a:p>
            <a:pPr marL="0" indent="0">
              <a:buNone/>
            </a:pPr>
            <a:r>
              <a:rPr lang="en-US" sz="3200"/>
              <a:t>Referees and Linesman</a:t>
            </a:r>
          </a:p>
          <a:p>
            <a:pPr marL="0" indent="0">
              <a:buNone/>
            </a:pPr>
            <a:r>
              <a:rPr lang="en-US" sz="3200"/>
              <a:t>No competition</a:t>
            </a:r>
          </a:p>
        </p:txBody>
      </p:sp>
    </p:spTree>
    <p:extLst>
      <p:ext uri="{BB962C8B-B14F-4D97-AF65-F5344CB8AC3E}">
        <p14:creationId xmlns:p14="http://schemas.microsoft.com/office/powerpoint/2010/main" val="16036269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90E5B-B6AA-4497-9630-E4DF84BF0A75}"/>
              </a:ext>
            </a:extLst>
          </p:cNvPr>
          <p:cNvSpPr>
            <a:spLocks noGrp="1"/>
          </p:cNvSpPr>
          <p:nvPr>
            <p:ph type="title"/>
          </p:nvPr>
        </p:nvSpPr>
        <p:spPr/>
        <p:txBody>
          <a:bodyPr/>
          <a:lstStyle/>
          <a:p>
            <a:r>
              <a:rPr lang="en-US"/>
              <a:t>Works Cited</a:t>
            </a:r>
          </a:p>
        </p:txBody>
      </p:sp>
      <p:sp>
        <p:nvSpPr>
          <p:cNvPr id="3" name="Content Placeholder 2">
            <a:extLst>
              <a:ext uri="{FF2B5EF4-FFF2-40B4-BE49-F238E27FC236}">
                <a16:creationId xmlns:a16="http://schemas.microsoft.com/office/drawing/2014/main" id="{D28E4658-A8D5-4F2A-BECF-623CCEDA2CD0}"/>
              </a:ext>
            </a:extLst>
          </p:cNvPr>
          <p:cNvSpPr>
            <a:spLocks noGrp="1"/>
          </p:cNvSpPr>
          <p:nvPr>
            <p:ph idx="1"/>
          </p:nvPr>
        </p:nvSpPr>
        <p:spPr/>
        <p:txBody>
          <a:bodyPr>
            <a:normAutofit fontScale="85000" lnSpcReduction="20000"/>
          </a:bodyPr>
          <a:lstStyle/>
          <a:p>
            <a:endParaRPr lang="en-US"/>
          </a:p>
          <a:p>
            <a:r>
              <a:rPr lang="en-US"/>
              <a:t>articles, Jonny </a:t>
            </a:r>
            <a:r>
              <a:rPr lang="en-US" err="1"/>
              <a:t>Finity</a:t>
            </a:r>
            <a:r>
              <a:rPr lang="en-US"/>
              <a:t>  33, et al. “The 5 Main Types of Construction Contracts Explained.” </a:t>
            </a:r>
            <a:r>
              <a:rPr lang="en-US" i="1" err="1"/>
              <a:t>Levelset</a:t>
            </a:r>
            <a:r>
              <a:rPr lang="en-US"/>
              <a:t>, Publisher Name </a:t>
            </a:r>
            <a:r>
              <a:rPr lang="en-US" err="1"/>
              <a:t>LevelsetPublisher</a:t>
            </a:r>
            <a:r>
              <a:rPr lang="en-US"/>
              <a:t> Logo, 14 May 2020, www.levelset.com/blog/construction-contracts-5-main-types/. </a:t>
            </a:r>
          </a:p>
          <a:p>
            <a:r>
              <a:rPr lang="en-US"/>
              <a:t>“Home.” </a:t>
            </a:r>
            <a:r>
              <a:rPr lang="en-US" i="1"/>
              <a:t>USHL</a:t>
            </a:r>
            <a:r>
              <a:rPr lang="en-US"/>
              <a:t>, www.ushl.com/. </a:t>
            </a:r>
          </a:p>
          <a:p>
            <a:r>
              <a:rPr lang="en-US"/>
              <a:t>McIndoe, Sean. “The Offside Rule Is Ruining the NHL Playoffs – and the Mess Could Get Worse.” </a:t>
            </a:r>
            <a:r>
              <a:rPr lang="en-US" i="1"/>
              <a:t>The Guardian</a:t>
            </a:r>
            <a:r>
              <a:rPr lang="en-US"/>
              <a:t>, Guardian News and Media, 25 Apr. 2016, www.theguardian.com/sport/blog/2016/apr/25/nhl-playoffs-offside-rule-ice-hockey. </a:t>
            </a:r>
          </a:p>
          <a:p>
            <a:r>
              <a:rPr lang="en-US"/>
              <a:t>“NHL Coach’s Challenge Tracker 2019-20- Players.” </a:t>
            </a:r>
            <a:r>
              <a:rPr lang="en-US" i="1"/>
              <a:t>Scouting The Refs</a:t>
            </a:r>
            <a:r>
              <a:rPr lang="en-US"/>
              <a:t>, 22 Sept. 2020, scoutingtherefs.com/2020/09/29785/nhl-coaches-challenge-tracker-20190-20-playoffs/.</a:t>
            </a:r>
          </a:p>
          <a:p>
            <a:r>
              <a:rPr lang="en-US"/>
              <a:t>NHL.com. “Official Site of the National Hockey League.” </a:t>
            </a:r>
            <a:r>
              <a:rPr lang="en-US" i="1"/>
              <a:t>NHL.com</a:t>
            </a:r>
            <a:r>
              <a:rPr lang="en-US"/>
              <a:t>, www.nhl.com/. </a:t>
            </a:r>
          </a:p>
          <a:p>
            <a:pPr marL="0" indent="0">
              <a:buNone/>
            </a:pPr>
            <a:endParaRPr lang="en-US"/>
          </a:p>
          <a:p>
            <a:endParaRPr lang="en-US"/>
          </a:p>
        </p:txBody>
      </p:sp>
    </p:spTree>
    <p:extLst>
      <p:ext uri="{BB962C8B-B14F-4D97-AF65-F5344CB8AC3E}">
        <p14:creationId xmlns:p14="http://schemas.microsoft.com/office/powerpoint/2010/main" val="10114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6D67F1-3375-4DD6-9D49-AE9D92D983B3}"/>
              </a:ext>
            </a:extLst>
          </p:cNvPr>
          <p:cNvSpPr>
            <a:spLocks noGrp="1"/>
          </p:cNvSpPr>
          <p:nvPr>
            <p:ph type="title"/>
          </p:nvPr>
        </p:nvSpPr>
        <p:spPr>
          <a:xfrm>
            <a:off x="808638" y="386930"/>
            <a:ext cx="9236700" cy="1188950"/>
          </a:xfrm>
        </p:spPr>
        <p:txBody>
          <a:bodyPr anchor="b">
            <a:normAutofit/>
          </a:bodyPr>
          <a:lstStyle/>
          <a:p>
            <a:r>
              <a:rPr lang="en-US" sz="5400"/>
              <a:t>Why: Statistics </a:t>
            </a:r>
          </a:p>
        </p:txBody>
      </p:sp>
      <p:grpSp>
        <p:nvGrpSpPr>
          <p:cNvPr id="13"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5"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4E40E15-AC7D-4557-8591-9D15F9A40573}"/>
              </a:ext>
            </a:extLst>
          </p:cNvPr>
          <p:cNvSpPr>
            <a:spLocks noGrp="1"/>
          </p:cNvSpPr>
          <p:nvPr>
            <p:ph idx="1"/>
          </p:nvPr>
        </p:nvSpPr>
        <p:spPr>
          <a:xfrm>
            <a:off x="699516" y="2389218"/>
            <a:ext cx="10143668" cy="3435531"/>
          </a:xfrm>
        </p:spPr>
        <p:txBody>
          <a:bodyPr anchor="ctr">
            <a:normAutofit/>
          </a:bodyPr>
          <a:lstStyle/>
          <a:p>
            <a:pPr marL="0" indent="0">
              <a:buNone/>
            </a:pPr>
            <a:endParaRPr lang="en-US" sz="3200"/>
          </a:p>
          <a:p>
            <a:pPr>
              <a:buFont typeface="Arial" panose="020B0604020202020204" pitchFamily="34" charset="0"/>
              <a:buChar char="•"/>
            </a:pPr>
            <a:r>
              <a:rPr lang="en-US" sz="3200"/>
              <a:t>Offside: 14 – 5 upheld, 9 overturned (64%)</a:t>
            </a:r>
          </a:p>
          <a:p>
            <a:pPr>
              <a:buFont typeface="Arial" panose="020B0604020202020204" pitchFamily="34" charset="0"/>
              <a:buChar char="•"/>
            </a:pPr>
            <a:r>
              <a:rPr lang="en-US" sz="3200"/>
              <a:t>Goals lost via challenge: 3, 2, 1</a:t>
            </a:r>
          </a:p>
          <a:p>
            <a:pPr>
              <a:buFont typeface="Arial" panose="020B0604020202020204" pitchFamily="34" charset="0"/>
              <a:buChar char="•"/>
            </a:pPr>
            <a:r>
              <a:rPr lang="en-US" sz="3200"/>
              <a:t>Goals earned via challenge: 1</a:t>
            </a:r>
          </a:p>
          <a:p>
            <a:pPr>
              <a:buFont typeface="Arial" panose="020B0604020202020204" pitchFamily="34" charset="0"/>
              <a:buChar char="•"/>
            </a:pPr>
            <a:r>
              <a:rPr lang="en-US" sz="3200"/>
              <a:t>Low usage of challenge</a:t>
            </a:r>
          </a:p>
          <a:p>
            <a:pPr marL="0" indent="0">
              <a:buNone/>
            </a:pPr>
            <a:endParaRPr lang="en-US" sz="2400"/>
          </a:p>
          <a:p>
            <a:pPr>
              <a:buFont typeface="Arial" panose="020B0604020202020204" pitchFamily="34" charset="0"/>
              <a:buChar char="•"/>
            </a:pPr>
            <a:endParaRPr lang="en-US" sz="2400"/>
          </a:p>
        </p:txBody>
      </p:sp>
    </p:spTree>
    <p:extLst>
      <p:ext uri="{BB962C8B-B14F-4D97-AF65-F5344CB8AC3E}">
        <p14:creationId xmlns:p14="http://schemas.microsoft.com/office/powerpoint/2010/main" val="2504031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49DB2B-1D96-4535-A170-4AF334BBF5E5}"/>
              </a:ext>
            </a:extLst>
          </p:cNvPr>
          <p:cNvSpPr>
            <a:spLocks noGrp="1"/>
          </p:cNvSpPr>
          <p:nvPr>
            <p:ph type="title"/>
          </p:nvPr>
        </p:nvSpPr>
        <p:spPr>
          <a:xfrm>
            <a:off x="808638" y="386930"/>
            <a:ext cx="9236700" cy="1188950"/>
          </a:xfrm>
        </p:spPr>
        <p:txBody>
          <a:bodyPr anchor="b">
            <a:normAutofit/>
          </a:bodyPr>
          <a:lstStyle/>
          <a:p>
            <a:r>
              <a:rPr lang="en-US" sz="5400"/>
              <a:t>Why: Statistics </a:t>
            </a:r>
          </a:p>
        </p:txBody>
      </p:sp>
      <p:grpSp>
        <p:nvGrpSpPr>
          <p:cNvPr id="18"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9"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71DD798-1E1E-42E5-BB23-B646585C6181}"/>
              </a:ext>
            </a:extLst>
          </p:cNvPr>
          <p:cNvSpPr>
            <a:spLocks noGrp="1"/>
          </p:cNvSpPr>
          <p:nvPr>
            <p:ph idx="1"/>
          </p:nvPr>
        </p:nvSpPr>
        <p:spPr>
          <a:xfrm>
            <a:off x="201990" y="2559235"/>
            <a:ext cx="10143668" cy="3435531"/>
          </a:xfrm>
        </p:spPr>
        <p:txBody>
          <a:bodyPr anchor="ctr">
            <a:normAutofit/>
          </a:bodyPr>
          <a:lstStyle/>
          <a:p>
            <a:pPr>
              <a:lnSpc>
                <a:spcPct val="150000"/>
              </a:lnSpc>
              <a:buFont typeface="Arial" panose="020B0604020202020204" pitchFamily="34" charset="0"/>
              <a:buChar char="•"/>
            </a:pPr>
            <a:r>
              <a:rPr lang="en-US" sz="3200"/>
              <a:t>Linesman terrible at calling offside</a:t>
            </a:r>
          </a:p>
          <a:p>
            <a:pPr>
              <a:lnSpc>
                <a:spcPct val="150000"/>
              </a:lnSpc>
              <a:buFont typeface="Arial" panose="020B0604020202020204" pitchFamily="34" charset="0"/>
              <a:buChar char="•"/>
            </a:pPr>
            <a:r>
              <a:rPr lang="en-US" sz="3200"/>
              <a:t>Thin margin to make the call with view of naked eye</a:t>
            </a:r>
          </a:p>
          <a:p>
            <a:pPr>
              <a:lnSpc>
                <a:spcPct val="150000"/>
              </a:lnSpc>
              <a:buFont typeface="Arial" panose="020B0604020202020204" pitchFamily="34" charset="0"/>
              <a:buChar char="•"/>
            </a:pPr>
            <a:r>
              <a:rPr lang="en-US" sz="3200"/>
              <a:t>More reviews from coaches called </a:t>
            </a:r>
          </a:p>
          <a:p>
            <a:pPr>
              <a:lnSpc>
                <a:spcPct val="150000"/>
              </a:lnSpc>
              <a:buFont typeface="Arial" panose="020B0604020202020204" pitchFamily="34" charset="0"/>
              <a:buChar char="•"/>
            </a:pPr>
            <a:r>
              <a:rPr lang="en-US" sz="3200"/>
              <a:t>Reviews take too long, sucking out the excitement </a:t>
            </a:r>
          </a:p>
        </p:txBody>
      </p:sp>
    </p:spTree>
    <p:extLst>
      <p:ext uri="{BB962C8B-B14F-4D97-AF65-F5344CB8AC3E}">
        <p14:creationId xmlns:p14="http://schemas.microsoft.com/office/powerpoint/2010/main" val="2118231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C334B-6671-4DEF-9D98-EF5F0E241BC9}"/>
              </a:ext>
            </a:extLst>
          </p:cNvPr>
          <p:cNvSpPr>
            <a:spLocks noGrp="1"/>
          </p:cNvSpPr>
          <p:nvPr>
            <p:ph type="title"/>
          </p:nvPr>
        </p:nvSpPr>
        <p:spPr/>
        <p:txBody>
          <a:bodyPr/>
          <a:lstStyle/>
          <a:p>
            <a:pPr algn="ctr"/>
            <a:r>
              <a:rPr lang="en-US"/>
              <a:t>Offside Calls per Game</a:t>
            </a:r>
          </a:p>
        </p:txBody>
      </p:sp>
      <p:graphicFrame>
        <p:nvGraphicFramePr>
          <p:cNvPr id="7" name="Content Placeholder 6">
            <a:extLst>
              <a:ext uri="{FF2B5EF4-FFF2-40B4-BE49-F238E27FC236}">
                <a16:creationId xmlns:a16="http://schemas.microsoft.com/office/drawing/2014/main" id="{95C46C25-D7CC-46DF-ACF3-F0A4F5763292}"/>
              </a:ext>
            </a:extLst>
          </p:cNvPr>
          <p:cNvGraphicFramePr>
            <a:graphicFrameLocks noGrp="1"/>
          </p:cNvGraphicFramePr>
          <p:nvPr>
            <p:ph idx="1"/>
            <p:extLst>
              <p:ext uri="{D42A27DB-BD31-4B8C-83A1-F6EECF244321}">
                <p14:modId xmlns:p14="http://schemas.microsoft.com/office/powerpoint/2010/main" val="244334829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58719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3113F3-752E-4DD5-BD27-E89DE73B5BCA}"/>
              </a:ext>
            </a:extLst>
          </p:cNvPr>
          <p:cNvSpPr>
            <a:spLocks noGrp="1"/>
          </p:cNvSpPr>
          <p:nvPr>
            <p:ph type="title"/>
          </p:nvPr>
        </p:nvSpPr>
        <p:spPr>
          <a:xfrm>
            <a:off x="808638" y="386930"/>
            <a:ext cx="9236700" cy="1188950"/>
          </a:xfrm>
        </p:spPr>
        <p:txBody>
          <a:bodyPr anchor="b">
            <a:normAutofit/>
          </a:bodyPr>
          <a:lstStyle/>
          <a:p>
            <a:r>
              <a:rPr lang="en-US" sz="5400"/>
              <a:t>Value Proposition</a:t>
            </a:r>
          </a:p>
        </p:txBody>
      </p:sp>
      <p:grpSp>
        <p:nvGrpSpPr>
          <p:cNvPr id="15"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7"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05D9219-A3D6-4FF6-B4AF-18221E69CBD6}"/>
              </a:ext>
            </a:extLst>
          </p:cNvPr>
          <p:cNvSpPr>
            <a:spLocks noGrp="1"/>
          </p:cNvSpPr>
          <p:nvPr>
            <p:ph idx="1"/>
          </p:nvPr>
        </p:nvSpPr>
        <p:spPr>
          <a:xfrm>
            <a:off x="793660" y="2599509"/>
            <a:ext cx="10143668" cy="3435531"/>
          </a:xfrm>
        </p:spPr>
        <p:txBody>
          <a:bodyPr anchor="ctr">
            <a:noAutofit/>
          </a:bodyPr>
          <a:lstStyle/>
          <a:p>
            <a:pPr marL="0" indent="0">
              <a:buNone/>
            </a:pPr>
            <a:r>
              <a:rPr lang="en-US"/>
              <a:t>The offsides ruling in hockey has caused many issues, the Lightning System will prove to be an effective tool to bring some technological legitimacy into a referee's job, alleviating tension. Utilization of artificial intelligence cameras can detect offsides in a moments notice at game speed. In turn, this fast-paced sport will become further streamlined, and save the players, coaches, and fans the agony of a bad call.</a:t>
            </a:r>
            <a:endParaRPr lang="en-US" sz="3200">
              <a:cs typeface="Calibri"/>
            </a:endParaRPr>
          </a:p>
        </p:txBody>
      </p:sp>
    </p:spTree>
    <p:extLst>
      <p:ext uri="{BB962C8B-B14F-4D97-AF65-F5344CB8AC3E}">
        <p14:creationId xmlns:p14="http://schemas.microsoft.com/office/powerpoint/2010/main" val="1133780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39AA3C-6B9C-4DF5-B638-F35B27B1DF2A}"/>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11500">
                <a:cs typeface="Calibri Light"/>
              </a:rPr>
              <a:t>Key Terms </a:t>
            </a:r>
            <a:endParaRPr lang="en-US" sz="11500" kern="1200">
              <a:solidFill>
                <a:schemeClr val="tx1"/>
              </a:solidFill>
              <a:latin typeface="+mj-lt"/>
              <a:ea typeface="+mj-ea"/>
              <a:cs typeface="+mj-cs"/>
            </a:endParaRPr>
          </a:p>
        </p:txBody>
      </p:sp>
    </p:spTree>
    <p:extLst>
      <p:ext uri="{BB962C8B-B14F-4D97-AF65-F5344CB8AC3E}">
        <p14:creationId xmlns:p14="http://schemas.microsoft.com/office/powerpoint/2010/main" val="336485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ight Triangle 44">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776DCF-5E20-472C-97E1-C412E441379B}"/>
              </a:ext>
            </a:extLst>
          </p:cNvPr>
          <p:cNvSpPr>
            <a:spLocks noGrp="1"/>
          </p:cNvSpPr>
          <p:nvPr>
            <p:ph type="title"/>
          </p:nvPr>
        </p:nvSpPr>
        <p:spPr>
          <a:xfrm>
            <a:off x="1075767" y="1188637"/>
            <a:ext cx="2988234" cy="4480726"/>
          </a:xfrm>
        </p:spPr>
        <p:txBody>
          <a:bodyPr>
            <a:normAutofit/>
          </a:bodyPr>
          <a:lstStyle/>
          <a:p>
            <a:pPr algn="r"/>
            <a:r>
              <a:rPr lang="en-US" sz="4100"/>
              <a:t>Artificial Intelligence </a:t>
            </a:r>
          </a:p>
        </p:txBody>
      </p:sp>
      <p:cxnSp>
        <p:nvCxnSpPr>
          <p:cNvPr id="49" name="Straight Connector 48">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4" name="Content Placeholder 13">
            <a:extLst>
              <a:ext uri="{FF2B5EF4-FFF2-40B4-BE49-F238E27FC236}">
                <a16:creationId xmlns:a16="http://schemas.microsoft.com/office/drawing/2014/main" id="{7C532CC3-ACA7-45F4-BD0F-249B92B2D895}"/>
              </a:ext>
            </a:extLst>
          </p:cNvPr>
          <p:cNvSpPr>
            <a:spLocks noGrp="1"/>
          </p:cNvSpPr>
          <p:nvPr>
            <p:ph idx="1"/>
          </p:nvPr>
        </p:nvSpPr>
        <p:spPr>
          <a:xfrm>
            <a:off x="5255260" y="1648870"/>
            <a:ext cx="4702848" cy="3560260"/>
          </a:xfrm>
        </p:spPr>
        <p:txBody>
          <a:bodyPr vert="horz" lIns="91440" tIns="45720" rIns="91440" bIns="45720" rtlCol="0" anchor="ctr">
            <a:normAutofit/>
          </a:bodyPr>
          <a:lstStyle/>
          <a:p>
            <a:r>
              <a:rPr lang="en-US" sz="2400">
                <a:ea typeface="+mn-lt"/>
                <a:cs typeface="+mn-lt"/>
              </a:rPr>
              <a:t>intelligence demonstrated by machines, able to solve simple tasks.</a:t>
            </a:r>
            <a:endParaRPr lang="en-US" sz="2400">
              <a:cs typeface="Calibri"/>
            </a:endParaRPr>
          </a:p>
          <a:p>
            <a:endParaRPr lang="en-US" sz="2400">
              <a:cs typeface="Calibri"/>
            </a:endParaRPr>
          </a:p>
          <a:p>
            <a:br>
              <a:rPr lang="en-US" sz="2400"/>
            </a:br>
            <a:endParaRPr lang="en-US" sz="2400"/>
          </a:p>
        </p:txBody>
      </p:sp>
    </p:spTree>
    <p:extLst>
      <p:ext uri="{BB962C8B-B14F-4D97-AF65-F5344CB8AC3E}">
        <p14:creationId xmlns:p14="http://schemas.microsoft.com/office/powerpoint/2010/main" val="2934991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1379</Words>
  <Application>Microsoft Office PowerPoint</Application>
  <PresentationFormat>Widescreen</PresentationFormat>
  <Paragraphs>125</Paragraphs>
  <Slides>32</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Lightning System </vt:lpstr>
      <vt:lpstr>Idea Overview</vt:lpstr>
      <vt:lpstr>Why</vt:lpstr>
      <vt:lpstr>Why: Statistics </vt:lpstr>
      <vt:lpstr>Why: Statistics </vt:lpstr>
      <vt:lpstr>Offside Calls per Game</vt:lpstr>
      <vt:lpstr>Value Proposition</vt:lpstr>
      <vt:lpstr>Key Terms </vt:lpstr>
      <vt:lpstr>Artificial Intelligence </vt:lpstr>
      <vt:lpstr>Machine Learning </vt:lpstr>
      <vt:lpstr>Vison Sensor </vt:lpstr>
      <vt:lpstr>Vision Sensor Explained </vt:lpstr>
      <vt:lpstr>Functionality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Outcomes </vt:lpstr>
      <vt:lpstr>PowerPoint Presentation</vt:lpstr>
      <vt:lpstr>PowerPoint Presentation</vt:lpstr>
      <vt:lpstr>PowerPoint Presentation</vt:lpstr>
      <vt:lpstr>What: The Virtual Fabric </vt:lpstr>
      <vt:lpstr>Target Market</vt:lpstr>
      <vt:lpstr>Market Segmentation</vt:lpstr>
      <vt:lpstr>Who: Market Segmentation </vt:lpstr>
      <vt:lpstr>How: Revenue Model</vt:lpstr>
      <vt:lpstr>Competition </vt:lpstr>
      <vt:lpstr>Works Cited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Lightning Sensor</dc:title>
  <dc:creator>Owen Adams</dc:creator>
  <cp:lastModifiedBy>Ben</cp:lastModifiedBy>
  <cp:revision>1</cp:revision>
  <dcterms:created xsi:type="dcterms:W3CDTF">2020-10-11T03:52:12Z</dcterms:created>
  <dcterms:modified xsi:type="dcterms:W3CDTF">2020-11-05T18:29:12Z</dcterms:modified>
</cp:coreProperties>
</file>